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6858000" type="screen4x3"/>
  <p:notesSz cx="9144000" cy="6858000"/>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0" d="100"/>
          <a:sy n="90" d="100"/>
        </p:scale>
        <p:origin x="123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1/25/2026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0BC7D3EA-D508-43B3-8B44-D027077A79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75AD19B-8E20-4DEC-B055-4789C6443ACA}"/>
              </a:ext>
            </a:extLst>
          </p:cNvPr>
          <p:cNvSpPr>
            <a:spLocks noGrp="1"/>
          </p:cNvSpPr>
          <p:nvPr>
            <p:ph type="title"/>
          </p:nvPr>
        </p:nvSpPr>
        <p:spPr>
          <a:xfrm>
            <a:off x="685800" y="2130425"/>
            <a:ext cx="7772400" cy="1470025"/>
          </a:xfrm>
        </p:spPr>
        <p:txBody>
          <a:bodyPr rtlCol="0"/>
          <a:lstStyle/>
          <a:p>
            <a:r>
              <a:rPr lang="en-US" dirty="0"/>
              <a:t>Click to edit Master title style</a:t>
            </a:r>
          </a:p>
        </p:txBody>
      </p:sp>
      <p:sp>
        <p:nvSpPr>
          <p:cNvPr id="3" name="Subtitle 2">
            <a:extLst>
              <a:ext uri="{B36CF872-DA15-4A0D-A976-84F4F6D549E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5741F3-BD72-424F-BB92-753550547AAC}"/>
              </a:ext>
            </a:extLst>
          </p:cNvPr>
          <p:cNvSpPr>
            <a:spLocks noGrp="1"/>
          </p:cNvSpPr>
          <p:nvPr>
            <p:ph type="subTitle" idx="1"/>
          </p:nvPr>
        </p:nvSpPr>
        <p:spPr>
          <a:xfrm>
            <a:off x="1371600" y="3886200"/>
            <a:ext cx="6400800" cy="1752600"/>
          </a:xfrm>
        </p:spPr>
        <p:txBody>
          <a:bodyPr rtlCol="0"/>
          <a:lstStyle>
            <a:lvl1pPr marL="0" lvl="0" indent="0" algn="ctr">
              <a:buNone/>
              <a:defRPr lang="en-US" dirty="0">
                <a:solidFill>
                  <a:schemeClr val="tx1">
                    <a:tint val="75000"/>
                  </a:schemeClr>
                </a:solidFill>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p>
        </p:txBody>
      </p:sp>
      <p:sp>
        <p:nvSpPr>
          <p:cNvPr id="4" name="Date Placeholder 3">
            <a:extLst>
              <a:ext uri="{7B551AD5-03DC-40B9-B821-1E4530630B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D814A4-23AB-4912-B626-3C669ADBCD6D}"/>
              </a:ext>
            </a:extLst>
          </p:cNvPr>
          <p:cNvSpPr>
            <a:spLocks noGrp="1"/>
          </p:cNvSpPr>
          <p:nvPr>
            <p:ph type="dt" sz="half" idx="10"/>
          </p:nvPr>
        </p:nvSpPr>
        <p:spPr/>
        <p:txBody>
          <a:bodyPr rtlCol="0"/>
          <a:lstStyle/>
          <a:p>
            <a:fld id="{A09DF86C-0AAB-4076-866F-5D9F0A77DE6E}" type="datetime1">
              <a:t>1/25/2026</a:t>
            </a:fld>
            <a:endParaRPr lang="en-US" dirty="0"/>
          </a:p>
        </p:txBody>
      </p:sp>
      <p:sp>
        <p:nvSpPr>
          <p:cNvPr id="5" name="Footer Placeholder 4">
            <a:extLst>
              <a:ext uri="{D36DF534-5C44-42E8-A446-6C8AF4B93F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4320539-E121-4F0D-B097-F7DDFC997EE3}"/>
              </a:ext>
            </a:extLst>
          </p:cNvPr>
          <p:cNvSpPr>
            <a:spLocks noGrp="1"/>
          </p:cNvSpPr>
          <p:nvPr>
            <p:ph type="ftr" sz="quarter" idx="11"/>
          </p:nvPr>
        </p:nvSpPr>
        <p:spPr/>
        <p:txBody>
          <a:bodyPr rtlCol="0"/>
          <a:lstStyle/>
          <a:p>
            <a:endParaRPr lang="en-US" dirty="0"/>
          </a:p>
        </p:txBody>
      </p:sp>
      <p:sp>
        <p:nvSpPr>
          <p:cNvPr id="6" name="Slide Number Placeholder 5">
            <a:extLst>
              <a:ext uri="{A546B3D0-505F-4E41-B6B7-113C304F8E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C6CC15-87A1-4735-8985-28B682627C11}"/>
              </a:ext>
            </a:extLst>
          </p:cNvPr>
          <p:cNvSpPr>
            <a:spLocks noGrp="1"/>
          </p:cNvSpPr>
          <p:nvPr>
            <p:ph type="sldNum" sz="quarter" idx="12"/>
          </p:nvPr>
        </p:nvSpPr>
        <p:spPr/>
        <p:txBody>
          <a:bodyPr rtlCol="0"/>
          <a:lstStyle/>
          <a:p>
            <a:fld id="{AED9E880-5ADB-4216-B7AF-7DD2D5131D1D}" type="slidenum">
              <a:t>‹#›</a:t>
            </a:fld>
            <a:endParaRPr lang="en-US" dirty="0"/>
          </a:p>
        </p:txBody>
      </p:sp>
    </p:spTree>
    <p:extLst>
      <p:ext uri="{603B72A9-EB9E-4583-BAEA-EB70A593232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E5567890-DB78-4027-A2E9-36AE1B51AD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FD6BA5-0AFC-4B15-99B3-F04ADCB08714}"/>
              </a:ext>
            </a:extLst>
          </p:cNvPr>
          <p:cNvSpPr>
            <a:spLocks noGrp="1"/>
          </p:cNvSpPr>
          <p:nvPr>
            <p:ph type="title"/>
          </p:nvPr>
        </p:nvSpPr>
        <p:spPr/>
        <p:txBody>
          <a:bodyPr rtlCol="0"/>
          <a:lstStyle/>
          <a:p>
            <a:r>
              <a:rPr lang="en-US" dirty="0"/>
              <a:t>Click to edit Master title style</a:t>
            </a:r>
          </a:p>
        </p:txBody>
      </p:sp>
      <p:sp>
        <p:nvSpPr>
          <p:cNvPr id="3" name="Vertical Text Placeholder 2">
            <a:extLst>
              <a:ext uri="{B6E31587-D64A-491E-9B7D-C7525624DF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8914C48-8D64-465B-8C0B-A47A6853F711}"/>
              </a:ext>
            </a:extLst>
          </p:cNvPr>
          <p:cNvSpPr>
            <a:spLocks noGrp="1"/>
          </p:cNvSpPr>
          <p:nvPr>
            <p:ph type="body" idx="1"/>
          </p:nvPr>
        </p:nvSpPr>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04AFD5E9-15A9-4EF8-90CB-3922685C86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6ADAB8-4913-490B-8BEE-6D181EFE15AA}"/>
              </a:ext>
            </a:extLst>
          </p:cNvPr>
          <p:cNvSpPr>
            <a:spLocks noGrp="1"/>
          </p:cNvSpPr>
          <p:nvPr>
            <p:ph type="dt" sz="half" idx="10"/>
          </p:nvPr>
        </p:nvSpPr>
        <p:spPr/>
        <p:txBody>
          <a:bodyPr rtlCol="0"/>
          <a:lstStyle/>
          <a:p>
            <a:fld id="{B9D89FC8-AB8B-4609-8E96-A937DE110137}" type="datetime1">
              <a:t>1/25/2026</a:t>
            </a:fld>
            <a:endParaRPr lang="en-US" dirty="0"/>
          </a:p>
        </p:txBody>
      </p:sp>
      <p:sp>
        <p:nvSpPr>
          <p:cNvPr id="5" name="Footer Placeholder 4">
            <a:extLst>
              <a:ext uri="{E6BB95AD-71DE-4E41-939F-D29E8F2DE3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FE814DE-45FE-4326-A2B0-042BC580D00C}"/>
              </a:ext>
            </a:extLst>
          </p:cNvPr>
          <p:cNvSpPr>
            <a:spLocks noGrp="1"/>
          </p:cNvSpPr>
          <p:nvPr>
            <p:ph type="ftr" sz="quarter" idx="11"/>
          </p:nvPr>
        </p:nvSpPr>
        <p:spPr/>
        <p:txBody>
          <a:bodyPr rtlCol="0"/>
          <a:lstStyle/>
          <a:p>
            <a:endParaRPr lang="en-US" dirty="0"/>
          </a:p>
        </p:txBody>
      </p:sp>
      <p:sp>
        <p:nvSpPr>
          <p:cNvPr id="6" name="Slide Number Placeholder 5">
            <a:extLst>
              <a:ext uri="{89F7C0AA-5CA0-4EBA-9452-5C12D7D6805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47D1D69-D70E-404B-8638-857460AC5410}"/>
              </a:ext>
            </a:extLst>
          </p:cNvPr>
          <p:cNvSpPr>
            <a:spLocks noGrp="1"/>
          </p:cNvSpPr>
          <p:nvPr>
            <p:ph type="sldNum" sz="quarter" idx="12"/>
          </p:nvPr>
        </p:nvSpPr>
        <p:spPr/>
        <p:txBody>
          <a:bodyPr rtlCol="0"/>
          <a:lstStyle/>
          <a:p>
            <a:fld id="{F8DBF565-1816-40E3-BC0F-163E57F0D5D1}" type="slidenum">
              <a:t>‹#›</a:t>
            </a:fld>
            <a:endParaRPr lang="en-US" dirty="0"/>
          </a:p>
        </p:txBody>
      </p:sp>
    </p:spTree>
    <p:extLst>
      <p:ext uri="{5D774B51-38F3-418F-97CA-0518CB00A39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1438E0B0-2380-4DD1-A789-6C16763E26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2CF15D-3F4B-4EA3-9786-925612D2B05C}"/>
              </a:ext>
            </a:extLst>
          </p:cNvPr>
          <p:cNvSpPr>
            <a:spLocks noGrp="1"/>
          </p:cNvSpPr>
          <p:nvPr>
            <p:ph type="title"/>
          </p:nvPr>
        </p:nvSpPr>
        <p:spPr>
          <a:xfrm>
            <a:off x="6629400" y="274638"/>
            <a:ext cx="2057400" cy="5851524"/>
          </a:xfrm>
        </p:spPr>
        <p:txBody>
          <a:bodyPr rtlCol="0"/>
          <a:lstStyle/>
          <a:p>
            <a:r>
              <a:rPr lang="en-US" dirty="0"/>
              <a:t>Click to edit Master title style</a:t>
            </a:r>
          </a:p>
        </p:txBody>
      </p:sp>
      <p:sp>
        <p:nvSpPr>
          <p:cNvPr id="3" name="Vertical Text Placeholder 2">
            <a:extLst>
              <a:ext uri="{2E6920D8-6994-4AAA-A638-DD94D713CC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630E7A-8FFA-4CF2-B363-167332DA4EC9}"/>
              </a:ext>
            </a:extLst>
          </p:cNvPr>
          <p:cNvSpPr>
            <a:spLocks noGrp="1"/>
          </p:cNvSpPr>
          <p:nvPr>
            <p:ph type="body" idx="1"/>
          </p:nvPr>
        </p:nvSpPr>
        <p:spPr>
          <a:xfrm>
            <a:off x="457200" y="274638"/>
            <a:ext cx="6019800" cy="5851524"/>
          </a:xfrm>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D330DCB7-8A3E-4B2D-8724-BBBBD27905A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E77BF7-33E4-4452-B1AE-A8345662AD91}"/>
              </a:ext>
            </a:extLst>
          </p:cNvPr>
          <p:cNvSpPr>
            <a:spLocks noGrp="1"/>
          </p:cNvSpPr>
          <p:nvPr>
            <p:ph type="dt" sz="half" idx="10"/>
          </p:nvPr>
        </p:nvSpPr>
        <p:spPr/>
        <p:txBody>
          <a:bodyPr rtlCol="0"/>
          <a:lstStyle/>
          <a:p>
            <a:fld id="{82BFE7BA-65C7-49B6-BEFD-A48EAF2B08A2}" type="datetime1">
              <a:t>1/25/2026</a:t>
            </a:fld>
            <a:endParaRPr lang="en-US" dirty="0"/>
          </a:p>
        </p:txBody>
      </p:sp>
      <p:sp>
        <p:nvSpPr>
          <p:cNvPr id="5" name="Footer Placeholder 4">
            <a:extLst>
              <a:ext uri="{B196B436-0120-439A-AFCD-08990D29F2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6817B0-AB2D-47B1-99B5-72AFC314BF91}"/>
              </a:ext>
            </a:extLst>
          </p:cNvPr>
          <p:cNvSpPr>
            <a:spLocks noGrp="1"/>
          </p:cNvSpPr>
          <p:nvPr>
            <p:ph type="ftr" sz="quarter" idx="11"/>
          </p:nvPr>
        </p:nvSpPr>
        <p:spPr/>
        <p:txBody>
          <a:bodyPr rtlCol="0"/>
          <a:lstStyle/>
          <a:p>
            <a:endParaRPr lang="en-US" dirty="0"/>
          </a:p>
        </p:txBody>
      </p:sp>
      <p:sp>
        <p:nvSpPr>
          <p:cNvPr id="6" name="Slide Number Placeholder 5">
            <a:extLst>
              <a:ext uri="{92E65670-0111-4915-8A85-71A287FB3C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820BBC-7E49-4C28-8279-6C314ABEC13E}"/>
              </a:ext>
            </a:extLst>
          </p:cNvPr>
          <p:cNvSpPr>
            <a:spLocks noGrp="1"/>
          </p:cNvSpPr>
          <p:nvPr>
            <p:ph type="sldNum" sz="quarter" idx="12"/>
          </p:nvPr>
        </p:nvSpPr>
        <p:spPr/>
        <p:txBody>
          <a:bodyPr rtlCol="0"/>
          <a:lstStyle/>
          <a:p>
            <a:fld id="{C88535D3-8D4C-449F-8C89-B4CB0E5A49E3}" type="slidenum">
              <a:t>‹#›</a:t>
            </a:fld>
            <a:endParaRPr lang="en-US" dirty="0"/>
          </a:p>
        </p:txBody>
      </p:sp>
    </p:spTree>
    <p:extLst>
      <p:ext uri="{DFF2A08C-AA66-4994-940A-C3AB5AFD93E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B69B74A9-DAC2-405C-A3CC-4CBA43AC57E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B2F18F-7E5B-40AE-85C7-8407D23646F1}"/>
              </a:ext>
            </a:extLst>
          </p:cNvPr>
          <p:cNvSpPr>
            <a:spLocks noGrp="1"/>
          </p:cNvSpPr>
          <p:nvPr>
            <p:ph type="title"/>
          </p:nvPr>
        </p:nvSpPr>
        <p:spPr/>
        <p:txBody>
          <a:bodyPr rtlCol="0"/>
          <a:lstStyle/>
          <a:p>
            <a:r>
              <a:rPr lang="en-US" dirty="0"/>
              <a:t>Click to edit Master title style</a:t>
            </a:r>
          </a:p>
        </p:txBody>
      </p:sp>
      <p:sp>
        <p:nvSpPr>
          <p:cNvPr id="3" name="Content Placeholder 2">
            <a:extLst>
              <a:ext uri="{E76602EA-A5A8-4BBE-93AE-E6098EC415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778FFE-192A-4EDD-9888-0AE95498337C}"/>
              </a:ext>
            </a:extLst>
          </p:cNvPr>
          <p:cNvSpPr>
            <a:spLocks noGrp="1"/>
          </p:cNvSpPr>
          <p:nvPr>
            <p:ph idx="1"/>
          </p:nvPr>
        </p:nvSpPr>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7FDDCE7F-3E1B-4E85-B88F-08F0E6C14F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EC0F99-BFC0-446E-99FA-80A2D2E5178A}"/>
              </a:ext>
            </a:extLst>
          </p:cNvPr>
          <p:cNvSpPr>
            <a:spLocks noGrp="1"/>
          </p:cNvSpPr>
          <p:nvPr>
            <p:ph type="dt" sz="half" idx="10"/>
          </p:nvPr>
        </p:nvSpPr>
        <p:spPr/>
        <p:txBody>
          <a:bodyPr rtlCol="0"/>
          <a:lstStyle/>
          <a:p>
            <a:fld id="{81F9ADB8-DCB0-4DAB-BA97-BD7B41DC8E12}" type="datetime1">
              <a:t>1/25/2026</a:t>
            </a:fld>
            <a:endParaRPr lang="en-US" dirty="0"/>
          </a:p>
        </p:txBody>
      </p:sp>
      <p:sp>
        <p:nvSpPr>
          <p:cNvPr id="5" name="Footer Placeholder 4">
            <a:extLst>
              <a:ext uri="{F7654F6D-212E-46C0-9BD3-9D522615AB6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72E20B-F231-4091-A498-7554D0D85206}"/>
              </a:ext>
            </a:extLst>
          </p:cNvPr>
          <p:cNvSpPr>
            <a:spLocks noGrp="1"/>
          </p:cNvSpPr>
          <p:nvPr>
            <p:ph type="ftr" sz="quarter" idx="11"/>
          </p:nvPr>
        </p:nvSpPr>
        <p:spPr/>
        <p:txBody>
          <a:bodyPr rtlCol="0"/>
          <a:lstStyle/>
          <a:p>
            <a:endParaRPr lang="en-US" dirty="0"/>
          </a:p>
        </p:txBody>
      </p:sp>
      <p:sp>
        <p:nvSpPr>
          <p:cNvPr id="6" name="Slide Number Placeholder 5">
            <a:extLst>
              <a:ext uri="{BC5A4B04-B374-46E1-97D9-B681D06530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CAC32D-BC42-4CD7-AE2D-ED65D356F870}"/>
              </a:ext>
            </a:extLst>
          </p:cNvPr>
          <p:cNvSpPr>
            <a:spLocks noGrp="1"/>
          </p:cNvSpPr>
          <p:nvPr>
            <p:ph type="sldNum" sz="quarter" idx="12"/>
          </p:nvPr>
        </p:nvSpPr>
        <p:spPr/>
        <p:txBody>
          <a:bodyPr rtlCol="0"/>
          <a:lstStyle/>
          <a:p>
            <a:fld id="{80E763D0-8D8D-4C08-BB61-470059D8A4DF}" type="slidenum">
              <a:t>‹#›</a:t>
            </a:fld>
            <a:endParaRPr lang="en-US" dirty="0"/>
          </a:p>
        </p:txBody>
      </p:sp>
    </p:spTree>
    <p:extLst>
      <p:ext uri="{9BC52D6C-47D9-4342-BEEB-3034CC7A65C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A83F858E-825A-474E-B7FC-193EDD44E7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FC710E-B773-48BA-BC59-A2ABE2B4739A}"/>
              </a:ext>
            </a:extLst>
          </p:cNvPr>
          <p:cNvSpPr>
            <a:spLocks noGrp="1"/>
          </p:cNvSpPr>
          <p:nvPr>
            <p:ph type="title"/>
          </p:nvPr>
        </p:nvSpPr>
        <p:spPr>
          <a:xfrm>
            <a:off x="722313" y="4406900"/>
            <a:ext cx="7772400" cy="1362075"/>
          </a:xfrm>
        </p:spPr>
        <p:txBody>
          <a:bodyPr rtlCol="0" anchor="t"/>
          <a:lstStyle>
            <a:lvl1pPr lvl="0" algn="l">
              <a:defRPr lang="en-US" sz="4000" b="1" cap="all" dirty="0">
                <a:latin typeface="+mj-lt"/>
              </a:defRPr>
            </a:lvl1pPr>
          </a:lstStyle>
          <a:p>
            <a:r>
              <a:rPr lang="en-US" dirty="0"/>
              <a:t>Click to edit Master title style</a:t>
            </a:r>
          </a:p>
        </p:txBody>
      </p:sp>
      <p:sp>
        <p:nvSpPr>
          <p:cNvPr id="3" name="Text Placeholder 2">
            <a:extLst>
              <a:ext uri="{F8E85242-3952-4F47-B357-98791B82CCF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3781B8-71B4-4041-BEC7-254C7AF50060}"/>
              </a:ext>
            </a:extLst>
          </p:cNvPr>
          <p:cNvSpPr>
            <a:spLocks noGrp="1"/>
          </p:cNvSpPr>
          <p:nvPr>
            <p:ph type="body" idx="1"/>
          </p:nvPr>
        </p:nvSpPr>
        <p:spPr>
          <a:xfrm>
            <a:off x="722313" y="2906713"/>
            <a:ext cx="7772400" cy="1500187"/>
          </a:xfrm>
        </p:spPr>
        <p:txBody>
          <a:bodyPr rtlCol="0" anchor="b"/>
          <a:lstStyle>
            <a:lvl1pPr marL="0" lvl="0" indent="0">
              <a:buNone/>
              <a:defRPr lang="en-US" sz="2000" dirty="0">
                <a:solidFill>
                  <a:schemeClr val="tx1">
                    <a:tint val="75000"/>
                  </a:schemeClr>
                </a:solidFill>
              </a:defRPr>
            </a:lvl1pPr>
            <a:lvl2pPr marL="457200" lvl="1" indent="0">
              <a:buNone/>
              <a:defRPr lang="en-US" sz="1800" dirty="0">
                <a:solidFill>
                  <a:schemeClr val="tx1">
                    <a:tint val="75000"/>
                  </a:schemeClr>
                </a:solidFill>
              </a:defRPr>
            </a:lvl2pPr>
            <a:lvl3pPr marL="914400" lvl="2" indent="0">
              <a:buNone/>
              <a:defRPr lang="en-US" sz="1600" dirty="0">
                <a:solidFill>
                  <a:schemeClr val="tx1">
                    <a:tint val="75000"/>
                  </a:schemeClr>
                </a:solidFill>
              </a:defRPr>
            </a:lvl3pPr>
            <a:lvl4pPr marL="1371600" lvl="3" indent="0">
              <a:buNone/>
              <a:defRPr lang="en-US" sz="1400" dirty="0">
                <a:solidFill>
                  <a:schemeClr val="tx1">
                    <a:tint val="75000"/>
                  </a:schemeClr>
                </a:solidFill>
              </a:defRPr>
            </a:lvl4pPr>
            <a:lvl5pPr marL="1828800" lvl="4" indent="0">
              <a:buNone/>
              <a:defRPr lang="en-US" sz="1400" dirty="0">
                <a:solidFill>
                  <a:schemeClr val="tx1">
                    <a:tint val="75000"/>
                  </a:schemeClr>
                </a:solidFill>
              </a:defRPr>
            </a:lvl5pPr>
            <a:lvl6pPr marL="2286000" lvl="5" indent="0">
              <a:buNone/>
              <a:defRPr lang="en-US" sz="1400" dirty="0">
                <a:solidFill>
                  <a:schemeClr val="tx1">
                    <a:tint val="75000"/>
                  </a:schemeClr>
                </a:solidFill>
              </a:defRPr>
            </a:lvl6pPr>
            <a:lvl7pPr marL="2743200" lvl="6" indent="0">
              <a:buNone/>
              <a:defRPr lang="en-US" sz="1400" dirty="0">
                <a:solidFill>
                  <a:schemeClr val="tx1">
                    <a:tint val="75000"/>
                  </a:schemeClr>
                </a:solidFill>
              </a:defRPr>
            </a:lvl7pPr>
            <a:lvl8pPr marL="3200400" lvl="7" indent="0">
              <a:buNone/>
              <a:defRPr lang="en-US" sz="1400" dirty="0">
                <a:solidFill>
                  <a:schemeClr val="tx1">
                    <a:tint val="75000"/>
                  </a:schemeClr>
                </a:solidFill>
              </a:defRPr>
            </a:lvl8pPr>
            <a:lvl9pPr marL="3657600" lvl="8" indent="0">
              <a:buNone/>
              <a:defRPr lang="en-US" sz="1400" dirty="0">
                <a:solidFill>
                  <a:schemeClr val="tx1">
                    <a:tint val="75000"/>
                  </a:schemeClr>
                </a:solidFill>
              </a:defRPr>
            </a:lvl9pPr>
          </a:lstStyle>
          <a:p>
            <a:pPr lvl="0"/>
            <a:r>
              <a:rPr lang="en-US" dirty="0"/>
              <a:t>Click to edit Master text styles</a:t>
            </a:r>
          </a:p>
        </p:txBody>
      </p:sp>
      <p:sp>
        <p:nvSpPr>
          <p:cNvPr id="4" name="Date Placeholder 3">
            <a:extLst>
              <a:ext uri="{7DB62A21-3D1A-4ABF-B8A4-4DC6A87FDD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390743-3B2E-4313-ADA5-CD3B2425942C}"/>
              </a:ext>
            </a:extLst>
          </p:cNvPr>
          <p:cNvSpPr>
            <a:spLocks noGrp="1"/>
          </p:cNvSpPr>
          <p:nvPr>
            <p:ph type="dt" sz="half" idx="10"/>
          </p:nvPr>
        </p:nvSpPr>
        <p:spPr/>
        <p:txBody>
          <a:bodyPr rtlCol="0"/>
          <a:lstStyle/>
          <a:p>
            <a:fld id="{3195EB79-5292-4BC2-8C28-C264C0A1CA66}" type="datetime1">
              <a:t>1/25/2026</a:t>
            </a:fld>
            <a:endParaRPr lang="en-US" dirty="0"/>
          </a:p>
        </p:txBody>
      </p:sp>
      <p:sp>
        <p:nvSpPr>
          <p:cNvPr id="5" name="Footer Placeholder 4">
            <a:extLst>
              <a:ext uri="{D6F369DF-A54C-41AD-985C-54E6DF7F08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40713C-BDAA-4B79-88A3-DB1CE906B56F}"/>
              </a:ext>
            </a:extLst>
          </p:cNvPr>
          <p:cNvSpPr>
            <a:spLocks noGrp="1"/>
          </p:cNvSpPr>
          <p:nvPr>
            <p:ph type="ftr" sz="quarter" idx="11"/>
          </p:nvPr>
        </p:nvSpPr>
        <p:spPr/>
        <p:txBody>
          <a:bodyPr rtlCol="0"/>
          <a:lstStyle/>
          <a:p>
            <a:endParaRPr lang="en-US" dirty="0"/>
          </a:p>
        </p:txBody>
      </p:sp>
      <p:sp>
        <p:nvSpPr>
          <p:cNvPr id="6" name="Slide Number Placeholder 5">
            <a:extLst>
              <a:ext uri="{E6C096D7-8AED-4E6E-A721-07B37C25A18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75B77C7-B6C9-4DBD-9CEC-D02253D5AA27}"/>
              </a:ext>
            </a:extLst>
          </p:cNvPr>
          <p:cNvSpPr>
            <a:spLocks noGrp="1"/>
          </p:cNvSpPr>
          <p:nvPr>
            <p:ph type="sldNum" sz="quarter" idx="12"/>
          </p:nvPr>
        </p:nvSpPr>
        <p:spPr/>
        <p:txBody>
          <a:bodyPr rtlCol="0"/>
          <a:lstStyle/>
          <a:p>
            <a:fld id="{2BC588FB-BD2E-4A78-918F-95D892EEC723}" type="slidenum">
              <a:t>‹#›</a:t>
            </a:fld>
            <a:endParaRPr lang="en-US" dirty="0"/>
          </a:p>
        </p:txBody>
      </p:sp>
    </p:spTree>
    <p:extLst>
      <p:ext uri="{3566CFC0-CF7C-4CE4-AB86-1B88B071592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5E46EDB2-BC35-4D2B-BA24-EFFCA1C0F6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EB63E0-5D30-4ABE-9175-642E623B5895}"/>
              </a:ext>
            </a:extLst>
          </p:cNvPr>
          <p:cNvSpPr>
            <a:spLocks noGrp="1"/>
          </p:cNvSpPr>
          <p:nvPr>
            <p:ph type="title"/>
          </p:nvPr>
        </p:nvSpPr>
        <p:spPr/>
        <p:txBody>
          <a:bodyPr rtlCol="0"/>
          <a:lstStyle/>
          <a:p>
            <a:r>
              <a:rPr lang="en-US" dirty="0"/>
              <a:t>Click to edit Master title style</a:t>
            </a:r>
          </a:p>
        </p:txBody>
      </p:sp>
      <p:sp>
        <p:nvSpPr>
          <p:cNvPr id="3" name="Content Placeholder 2">
            <a:extLst>
              <a:ext uri="{D5B2ADED-744A-4088-B108-0D77326092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C9309BA-DB35-4AE8-972B-7F72128796B3}"/>
              </a:ext>
            </a:extLst>
          </p:cNvPr>
          <p:cNvSpPr>
            <a:spLocks noGrp="1"/>
          </p:cNvSpPr>
          <p:nvPr>
            <p:ph idx="1"/>
          </p:nvPr>
        </p:nvSpPr>
        <p:spPr>
          <a:xfrm>
            <a:off x="457200" y="1600200"/>
            <a:ext cx="4038600" cy="4525962"/>
          </a:xfrm>
        </p:spPr>
        <p:txBody>
          <a:bodyPr rtlCol="0"/>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vl6pPr lvl="5">
              <a:defRPr lang="en-US" sz="1800" dirty="0"/>
            </a:lvl6pPr>
            <a:lvl7pPr lvl="6">
              <a:defRPr lang="en-US" sz="1800" dirty="0"/>
            </a:lvl7pPr>
            <a:lvl8pPr lvl="7">
              <a:defRPr lang="en-US" sz="1800" dirty="0"/>
            </a:lvl8pPr>
            <a:lvl9pPr lvl="8">
              <a:defRPr lang="en-US" sz="18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A75A7E7F-0640-4F63-8C9C-A0E27311FD6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3B19F3-78D8-4D5D-9E02-CE8C1B218552}"/>
              </a:ext>
            </a:extLst>
          </p:cNvPr>
          <p:cNvSpPr>
            <a:spLocks noGrp="1"/>
          </p:cNvSpPr>
          <p:nvPr>
            <p:ph idx="2"/>
          </p:nvPr>
        </p:nvSpPr>
        <p:spPr>
          <a:xfrm>
            <a:off x="4648200" y="1600200"/>
            <a:ext cx="4038600" cy="4525962"/>
          </a:xfrm>
        </p:spPr>
        <p:txBody>
          <a:bodyPr rtlCol="0"/>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vl6pPr lvl="5">
              <a:defRPr lang="en-US" sz="1800" dirty="0"/>
            </a:lvl6pPr>
            <a:lvl7pPr lvl="6">
              <a:defRPr lang="en-US" sz="1800" dirty="0"/>
            </a:lvl7pPr>
            <a:lvl8pPr lvl="7">
              <a:defRPr lang="en-US" sz="1800" dirty="0"/>
            </a:lvl8pPr>
            <a:lvl9pPr lvl="8">
              <a:defRPr lang="en-US" sz="18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06BEAFDC-274D-43F2-9EAF-A03B044A18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DD30F7-6CC4-48DC-A552-0E388C615658}"/>
              </a:ext>
            </a:extLst>
          </p:cNvPr>
          <p:cNvSpPr>
            <a:spLocks noGrp="1"/>
          </p:cNvSpPr>
          <p:nvPr>
            <p:ph type="dt" sz="half" idx="10"/>
          </p:nvPr>
        </p:nvSpPr>
        <p:spPr/>
        <p:txBody>
          <a:bodyPr rtlCol="0"/>
          <a:lstStyle/>
          <a:p>
            <a:fld id="{9169C391-9051-4247-865A-5EC5DFC518BE}" type="datetime1">
              <a:t>1/25/2026</a:t>
            </a:fld>
            <a:endParaRPr lang="en-US" dirty="0"/>
          </a:p>
        </p:txBody>
      </p:sp>
      <p:sp>
        <p:nvSpPr>
          <p:cNvPr id="6" name="Footer Placeholder 5">
            <a:extLst>
              <a:ext uri="{DC734BF6-21CC-4E20-9BD4-78FF33ED42E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3894DB-2410-4718-B87F-CACF23488741}"/>
              </a:ext>
            </a:extLst>
          </p:cNvPr>
          <p:cNvSpPr>
            <a:spLocks noGrp="1"/>
          </p:cNvSpPr>
          <p:nvPr>
            <p:ph type="ftr" sz="quarter" idx="11"/>
          </p:nvPr>
        </p:nvSpPr>
        <p:spPr/>
        <p:txBody>
          <a:bodyPr rtlCol="0"/>
          <a:lstStyle/>
          <a:p>
            <a:endParaRPr lang="en-US" dirty="0"/>
          </a:p>
        </p:txBody>
      </p:sp>
      <p:sp>
        <p:nvSpPr>
          <p:cNvPr id="7" name="Slide Number Placeholder 6">
            <a:extLst>
              <a:ext uri="{50140D51-3BBF-412C-ABC2-743B82F1FD5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42D0659-21E6-425E-B0EA-1239DB220430}"/>
              </a:ext>
            </a:extLst>
          </p:cNvPr>
          <p:cNvSpPr>
            <a:spLocks noGrp="1"/>
          </p:cNvSpPr>
          <p:nvPr>
            <p:ph type="sldNum" sz="quarter" idx="12"/>
          </p:nvPr>
        </p:nvSpPr>
        <p:spPr/>
        <p:txBody>
          <a:bodyPr rtlCol="0"/>
          <a:lstStyle/>
          <a:p>
            <a:fld id="{26A82D0A-97A9-4C48-9492-660191429ECE}" type="slidenum">
              <a:t>‹#›</a:t>
            </a:fld>
            <a:endParaRPr lang="en-US" dirty="0"/>
          </a:p>
        </p:txBody>
      </p:sp>
    </p:spTree>
    <p:extLst>
      <p:ext uri="{7FC4530F-E4C8-427B-9C67-53800D04246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574DF9BE-6C59-4D11-9735-04ACB0502F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77771F3-650E-4846-8EB7-5F6F28213DE9}"/>
              </a:ext>
            </a:extLst>
          </p:cNvPr>
          <p:cNvSpPr>
            <a:spLocks noGrp="1"/>
          </p:cNvSpPr>
          <p:nvPr>
            <p:ph type="title"/>
          </p:nvPr>
        </p:nvSpPr>
        <p:spPr/>
        <p:txBody>
          <a:bodyPr rtlCol="0"/>
          <a:lstStyle>
            <a:lvl1pPr lvl="0"/>
          </a:lstStyle>
          <a:p>
            <a:r>
              <a:rPr lang="en-US" dirty="0"/>
              <a:t>Click to edit Master title style</a:t>
            </a:r>
          </a:p>
        </p:txBody>
      </p:sp>
      <p:sp>
        <p:nvSpPr>
          <p:cNvPr id="3" name="Text Placeholder 2">
            <a:extLst>
              <a:ext uri="{B80FE10B-30F6-48A5-8DB2-483F46B67B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60DC4C5-C8E0-4D57-A649-ED542EF23050}"/>
              </a:ext>
            </a:extLst>
          </p:cNvPr>
          <p:cNvSpPr>
            <a:spLocks noGrp="1"/>
          </p:cNvSpPr>
          <p:nvPr>
            <p:ph type="body" idx="1"/>
          </p:nvPr>
        </p:nvSpPr>
        <p:spPr>
          <a:xfrm>
            <a:off x="457200" y="1535113"/>
            <a:ext cx="4040187" cy="639762"/>
          </a:xfrm>
        </p:spPr>
        <p:txBody>
          <a:bodyPr rtlCol="0" anchor="b"/>
          <a:lstStyle>
            <a:lvl1pPr marL="0" lvl="0" indent="0">
              <a:buNone/>
              <a:defRPr lang="en-US" sz="2400" b="1" dirty="0">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Content Placeholder 3">
            <a:extLst>
              <a:ext uri="{914CA5CD-8AC6-4BBA-BE75-0E6587449D1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7137309-7317-453F-8D45-FE5E37F25C00}"/>
              </a:ext>
            </a:extLst>
          </p:cNvPr>
          <p:cNvSpPr>
            <a:spLocks noGrp="1"/>
          </p:cNvSpPr>
          <p:nvPr>
            <p:ph idx="2"/>
          </p:nvPr>
        </p:nvSpPr>
        <p:spPr>
          <a:xfrm>
            <a:off x="457200" y="2174875"/>
            <a:ext cx="4040187" cy="3951288"/>
          </a:xfrm>
        </p:spPr>
        <p:txBody>
          <a:bodyPr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vl6pPr lvl="5">
              <a:defRPr lang="en-US" sz="1600" dirty="0"/>
            </a:lvl6pPr>
            <a:lvl7pPr lvl="6">
              <a:defRPr lang="en-US" sz="1600" dirty="0"/>
            </a:lvl7pPr>
            <a:lvl8pPr lvl="7">
              <a:defRPr lang="en-US" sz="1600" dirty="0"/>
            </a:lvl8pPr>
            <a:lvl9pPr lvl="8">
              <a:defRPr lang="en-US" sz="16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638C0D1-890D-4FBB-B672-2C0EC44896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CC5E67-0299-4CF7-865C-AAC0233A9FEB}"/>
              </a:ext>
            </a:extLst>
          </p:cNvPr>
          <p:cNvSpPr>
            <a:spLocks noGrp="1"/>
          </p:cNvSpPr>
          <p:nvPr>
            <p:ph type="body" idx="3"/>
          </p:nvPr>
        </p:nvSpPr>
        <p:spPr>
          <a:xfrm>
            <a:off x="4645025" y="1535113"/>
            <a:ext cx="4041774" cy="639762"/>
          </a:xfrm>
        </p:spPr>
        <p:txBody>
          <a:bodyPr rtlCol="0" anchor="b"/>
          <a:lstStyle>
            <a:lvl1pPr marL="0" lvl="0" indent="0">
              <a:buNone/>
              <a:defRPr lang="en-US" sz="2400" b="1" dirty="0">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6" name="Content Placeholder 5">
            <a:extLst>
              <a:ext uri="{D1DE22F1-9CD0-4957-92E5-D929F195E6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7FE2F3-68DF-4297-904E-5EC208D97F6F}"/>
              </a:ext>
            </a:extLst>
          </p:cNvPr>
          <p:cNvSpPr>
            <a:spLocks noGrp="1"/>
          </p:cNvSpPr>
          <p:nvPr>
            <p:ph idx="4"/>
          </p:nvPr>
        </p:nvSpPr>
        <p:spPr>
          <a:xfrm>
            <a:off x="4645025" y="2174875"/>
            <a:ext cx="4041774" cy="3951288"/>
          </a:xfrm>
        </p:spPr>
        <p:txBody>
          <a:bodyPr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vl6pPr lvl="5">
              <a:defRPr lang="en-US" sz="1600" dirty="0"/>
            </a:lvl6pPr>
            <a:lvl7pPr lvl="6">
              <a:defRPr lang="en-US" sz="1600" dirty="0"/>
            </a:lvl7pPr>
            <a:lvl8pPr lvl="7">
              <a:defRPr lang="en-US" sz="1600" dirty="0"/>
            </a:lvl8pPr>
            <a:lvl9pPr lvl="8">
              <a:defRPr lang="en-US" sz="16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B18897E9-46D4-44DD-8556-18A886977F3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F80D27-F252-491D-B06A-AAFAB6246E9E}"/>
              </a:ext>
            </a:extLst>
          </p:cNvPr>
          <p:cNvSpPr>
            <a:spLocks noGrp="1"/>
          </p:cNvSpPr>
          <p:nvPr>
            <p:ph type="dt" sz="half" idx="10"/>
          </p:nvPr>
        </p:nvSpPr>
        <p:spPr/>
        <p:txBody>
          <a:bodyPr rtlCol="0"/>
          <a:lstStyle/>
          <a:p>
            <a:fld id="{477BBD3C-7A04-4E0E-94DA-8856F2E7745D}" type="datetime1">
              <a:t>1/25/2026</a:t>
            </a:fld>
            <a:endParaRPr lang="en-US" dirty="0"/>
          </a:p>
        </p:txBody>
      </p:sp>
      <p:sp>
        <p:nvSpPr>
          <p:cNvPr id="8" name="Footer Placeholder 7">
            <a:extLst>
              <a:ext uri="{21E663C0-0647-4CCA-9F3F-63DBD036B7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BAA5CAC-07B5-400F-8095-9A213B54603E}"/>
              </a:ext>
            </a:extLst>
          </p:cNvPr>
          <p:cNvSpPr>
            <a:spLocks noGrp="1"/>
          </p:cNvSpPr>
          <p:nvPr>
            <p:ph type="ftr" sz="quarter" idx="11"/>
          </p:nvPr>
        </p:nvSpPr>
        <p:spPr/>
        <p:txBody>
          <a:bodyPr rtlCol="0"/>
          <a:lstStyle/>
          <a:p>
            <a:endParaRPr lang="en-US" dirty="0"/>
          </a:p>
        </p:txBody>
      </p:sp>
      <p:sp>
        <p:nvSpPr>
          <p:cNvPr id="9" name="Slide Number Placeholder 8">
            <a:extLst>
              <a:ext uri="{CDF75E49-2255-4A77-A418-4CC1237D50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E58A34E-5070-43C9-AA1E-AF25AA243A7B}"/>
              </a:ext>
            </a:extLst>
          </p:cNvPr>
          <p:cNvSpPr>
            <a:spLocks noGrp="1"/>
          </p:cNvSpPr>
          <p:nvPr>
            <p:ph type="sldNum" sz="quarter" idx="12"/>
          </p:nvPr>
        </p:nvSpPr>
        <p:spPr/>
        <p:txBody>
          <a:bodyPr rtlCol="0"/>
          <a:lstStyle/>
          <a:p>
            <a:fld id="{52B3AFBF-6E0B-4B15-BC41-62D716655BD6}" type="slidenum">
              <a:t>‹#›</a:t>
            </a:fld>
            <a:endParaRPr lang="en-US" dirty="0"/>
          </a:p>
        </p:txBody>
      </p:sp>
    </p:spTree>
    <p:extLst>
      <p:ext uri="{F496293D-5123-4AE5-A4F8-6D49453D981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DAD80CEB-84F8-4FBB-A109-F71647E2FA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70E751-5BED-49B6-891F-1F74923748A3}"/>
              </a:ext>
            </a:extLst>
          </p:cNvPr>
          <p:cNvSpPr>
            <a:spLocks noGrp="1"/>
          </p:cNvSpPr>
          <p:nvPr>
            <p:ph type="title"/>
          </p:nvPr>
        </p:nvSpPr>
        <p:spPr/>
        <p:txBody>
          <a:bodyPr rtlCol="0"/>
          <a:lstStyle/>
          <a:p>
            <a:r>
              <a:rPr lang="en-US" dirty="0"/>
              <a:t>Click to edit Master title style</a:t>
            </a:r>
          </a:p>
        </p:txBody>
      </p:sp>
      <p:sp>
        <p:nvSpPr>
          <p:cNvPr id="3" name="Date Placeholder 2">
            <a:extLst>
              <a:ext uri="{2A373602-8379-458C-AF6E-7883AAE7D4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A096DA5-F22C-4D94-B390-CC303CCED750}"/>
              </a:ext>
            </a:extLst>
          </p:cNvPr>
          <p:cNvSpPr>
            <a:spLocks noGrp="1"/>
          </p:cNvSpPr>
          <p:nvPr>
            <p:ph type="dt" sz="half" idx="10"/>
          </p:nvPr>
        </p:nvSpPr>
        <p:spPr/>
        <p:txBody>
          <a:bodyPr rtlCol="0"/>
          <a:lstStyle/>
          <a:p>
            <a:fld id="{D6FAC8D5-FCBF-4140-A830-CF1F8FC715BB}" type="datetime1">
              <a:t>1/25/2026</a:t>
            </a:fld>
            <a:endParaRPr lang="en-US" dirty="0"/>
          </a:p>
        </p:txBody>
      </p:sp>
      <p:sp>
        <p:nvSpPr>
          <p:cNvPr id="4" name="Footer Placeholder 3">
            <a:extLst>
              <a:ext uri="{B62CA7F8-9859-4110-859E-77B912C4F49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819380-E691-4704-B670-603F080988A0}"/>
              </a:ext>
            </a:extLst>
          </p:cNvPr>
          <p:cNvSpPr>
            <a:spLocks noGrp="1"/>
          </p:cNvSpPr>
          <p:nvPr>
            <p:ph type="ftr" sz="quarter" idx="11"/>
          </p:nvPr>
        </p:nvSpPr>
        <p:spPr/>
        <p:txBody>
          <a:bodyPr rtlCol="0"/>
          <a:lstStyle/>
          <a:p>
            <a:endParaRPr lang="en-US" dirty="0"/>
          </a:p>
        </p:txBody>
      </p:sp>
      <p:sp>
        <p:nvSpPr>
          <p:cNvPr id="5" name="Slide Number Placeholder 4">
            <a:extLst>
              <a:ext uri="{2AD6111D-F003-4F43-8E71-364D7B2B7D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AE5639-7B7A-4CA8-868F-D72AB3A351DA}"/>
              </a:ext>
            </a:extLst>
          </p:cNvPr>
          <p:cNvSpPr>
            <a:spLocks noGrp="1"/>
          </p:cNvSpPr>
          <p:nvPr>
            <p:ph type="sldNum" sz="quarter" idx="12"/>
          </p:nvPr>
        </p:nvSpPr>
        <p:spPr/>
        <p:txBody>
          <a:bodyPr rtlCol="0"/>
          <a:lstStyle/>
          <a:p>
            <a:fld id="{35112120-F799-48BB-A541-DE6229A18442}" type="slidenum">
              <a:t>‹#›</a:t>
            </a:fld>
            <a:endParaRPr lang="en-US" dirty="0"/>
          </a:p>
        </p:txBody>
      </p:sp>
    </p:spTree>
    <p:extLst>
      <p:ext uri="{2AFAAF47-2BE9-428C-9A68-B3EC66A28E2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769B0239-6E13-467E-ABC5-3766962219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7492B4-2E6F-44A6-A91D-6010426F8B10}"/>
              </a:ext>
            </a:extLst>
          </p:cNvPr>
          <p:cNvSpPr>
            <a:spLocks noGrp="1"/>
          </p:cNvSpPr>
          <p:nvPr>
            <p:ph type="dt" sz="half" idx="10"/>
          </p:nvPr>
        </p:nvSpPr>
        <p:spPr/>
        <p:txBody>
          <a:bodyPr rtlCol="0"/>
          <a:lstStyle/>
          <a:p>
            <a:fld id="{967D31A8-F5C5-444B-86F5-36537F36DA46}" type="datetime1">
              <a:t>1/25/2026</a:t>
            </a:fld>
            <a:endParaRPr lang="en-US" dirty="0"/>
          </a:p>
        </p:txBody>
      </p:sp>
      <p:sp>
        <p:nvSpPr>
          <p:cNvPr id="3" name="Footer Placeholder 2">
            <a:extLst>
              <a:ext uri="{16A9A941-4A79-4635-BFE9-1EC14B666C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EC2969A-BECE-48F9-90B2-44D6676251AE}"/>
              </a:ext>
            </a:extLst>
          </p:cNvPr>
          <p:cNvSpPr>
            <a:spLocks noGrp="1"/>
          </p:cNvSpPr>
          <p:nvPr>
            <p:ph type="ftr" sz="quarter" idx="11"/>
          </p:nvPr>
        </p:nvSpPr>
        <p:spPr/>
        <p:txBody>
          <a:bodyPr rtlCol="0"/>
          <a:lstStyle/>
          <a:p>
            <a:endParaRPr lang="en-US" dirty="0"/>
          </a:p>
        </p:txBody>
      </p:sp>
      <p:sp>
        <p:nvSpPr>
          <p:cNvPr id="4" name="Slide Number Placeholder 3">
            <a:extLst>
              <a:ext uri="{04A1938B-7EFE-4520-AB8F-E028D19A50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E1465A-8DEE-4B6E-A26A-D76F6F3273B3}"/>
              </a:ext>
            </a:extLst>
          </p:cNvPr>
          <p:cNvSpPr>
            <a:spLocks noGrp="1"/>
          </p:cNvSpPr>
          <p:nvPr>
            <p:ph type="sldNum" sz="quarter" idx="12"/>
          </p:nvPr>
        </p:nvSpPr>
        <p:spPr/>
        <p:txBody>
          <a:bodyPr rtlCol="0"/>
          <a:lstStyle/>
          <a:p>
            <a:fld id="{E84DBBAB-89BC-408C-BF7A-FCB9F9AED7FB}" type="slidenum">
              <a:t>‹#›</a:t>
            </a:fld>
            <a:endParaRPr lang="en-US" dirty="0"/>
          </a:p>
        </p:txBody>
      </p:sp>
    </p:spTree>
    <p:extLst>
      <p:ext uri="{37B77667-BC64-4ED1-8A7D-41406794FB4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5CB107E8-FA32-4F87-A27A-78016E4CA1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D34C20-0155-4B02-ADFF-E62C6CED6F2F}"/>
              </a:ext>
            </a:extLst>
          </p:cNvPr>
          <p:cNvSpPr>
            <a:spLocks noGrp="1"/>
          </p:cNvSpPr>
          <p:nvPr>
            <p:ph type="title"/>
          </p:nvPr>
        </p:nvSpPr>
        <p:spPr>
          <a:xfrm>
            <a:off x="457200" y="273050"/>
            <a:ext cx="3008313" cy="1162050"/>
          </a:xfrm>
        </p:spPr>
        <p:txBody>
          <a:bodyPr rtlCol="0" anchor="b"/>
          <a:lstStyle>
            <a:lvl1pPr lvl="0" algn="l">
              <a:defRPr lang="en-US" sz="2000" b="1" dirty="0">
                <a:latin typeface="+mj-lt"/>
              </a:defRPr>
            </a:lvl1pPr>
          </a:lstStyle>
          <a:p>
            <a:r>
              <a:rPr lang="en-US" dirty="0"/>
              <a:t>Click to edit Master title style</a:t>
            </a:r>
          </a:p>
        </p:txBody>
      </p:sp>
      <p:sp>
        <p:nvSpPr>
          <p:cNvPr id="3" name="Content Placeholder 2">
            <a:extLst>
              <a:ext uri="{D5203737-3063-4077-ACAB-C542E27685E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F6C0C0-DF0B-4D27-8B99-717D569D372C}"/>
              </a:ext>
            </a:extLst>
          </p:cNvPr>
          <p:cNvSpPr>
            <a:spLocks noGrp="1"/>
          </p:cNvSpPr>
          <p:nvPr>
            <p:ph idx="1"/>
          </p:nvPr>
        </p:nvSpPr>
        <p:spPr>
          <a:xfrm>
            <a:off x="3575050" y="273050"/>
            <a:ext cx="5111749" cy="5853112"/>
          </a:xfrm>
        </p:spPr>
        <p:txBody>
          <a:bodyPr rtlCol="0"/>
          <a:lstStyle>
            <a:lvl1pPr lvl="0">
              <a:defRPr lang="en-US" sz="3200" dirty="0"/>
            </a:lvl1pPr>
            <a:lvl2pPr lvl="1">
              <a:defRPr lang="en-US" sz="2800" dirty="0"/>
            </a:lvl2pPr>
            <a:lvl3pPr lvl="2">
              <a:defRPr lang="en-US" sz="2400" dirty="0"/>
            </a:lvl3pPr>
            <a:lvl4pPr lvl="3">
              <a:defRPr lang="en-US" sz="2000" dirty="0"/>
            </a:lvl4pPr>
            <a:lvl5pPr lvl="4">
              <a:defRPr lang="en-US" sz="2000" dirty="0"/>
            </a:lvl5pPr>
            <a:lvl6pPr lvl="5">
              <a:defRPr lang="en-US" sz="2000" dirty="0"/>
            </a:lvl6pPr>
            <a:lvl7pPr lvl="6">
              <a:defRPr lang="en-US" sz="2000" dirty="0"/>
            </a:lvl7pPr>
            <a:lvl8pPr lvl="7">
              <a:defRPr lang="en-US" sz="2000" dirty="0"/>
            </a:lvl8pPr>
            <a:lvl9pPr lvl="8">
              <a:defRPr lang="en-US" sz="20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2B584047-E8C1-471E-86F9-B26E576603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6AB11EB-B099-4779-A0FF-94A9E331D97F}"/>
              </a:ext>
            </a:extLst>
          </p:cNvPr>
          <p:cNvSpPr>
            <a:spLocks noGrp="1"/>
          </p:cNvSpPr>
          <p:nvPr>
            <p:ph type="body" idx="2"/>
          </p:nvPr>
        </p:nvSpPr>
        <p:spPr>
          <a:xfrm>
            <a:off x="457200" y="1435099"/>
            <a:ext cx="3008313" cy="4691063"/>
          </a:xfrm>
        </p:spPr>
        <p:txBody>
          <a:bodyPr rtlCol="0"/>
          <a:lstStyle>
            <a:lvl1pPr marL="0" lvl="0" indent="0">
              <a:buNone/>
              <a:defRPr lang="en-US" sz="1400" dirty="0"/>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p>
        </p:txBody>
      </p:sp>
      <p:sp>
        <p:nvSpPr>
          <p:cNvPr id="5" name="Date Placeholder 4">
            <a:extLst>
              <a:ext uri="{178FC8F0-5790-4E0A-B717-D317981982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F37B87-0B74-48C8-9F60-3E14D0AACD5D}"/>
              </a:ext>
            </a:extLst>
          </p:cNvPr>
          <p:cNvSpPr>
            <a:spLocks noGrp="1"/>
          </p:cNvSpPr>
          <p:nvPr>
            <p:ph type="dt" sz="half" idx="10"/>
          </p:nvPr>
        </p:nvSpPr>
        <p:spPr/>
        <p:txBody>
          <a:bodyPr rtlCol="0"/>
          <a:lstStyle/>
          <a:p>
            <a:fld id="{AFB72BA4-0280-4005-B2FB-332463F2EFD3}" type="datetime1">
              <a:t>1/25/2026</a:t>
            </a:fld>
            <a:endParaRPr lang="en-US" dirty="0"/>
          </a:p>
        </p:txBody>
      </p:sp>
      <p:sp>
        <p:nvSpPr>
          <p:cNvPr id="6" name="Footer Placeholder 5">
            <a:extLst>
              <a:ext uri="{124D9E1A-9CBB-4BCC-96A4-2D0D5D2150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274F63-56B4-43DE-9CA2-8975DC610F66}"/>
              </a:ext>
            </a:extLst>
          </p:cNvPr>
          <p:cNvSpPr>
            <a:spLocks noGrp="1"/>
          </p:cNvSpPr>
          <p:nvPr>
            <p:ph type="ftr" sz="quarter" idx="11"/>
          </p:nvPr>
        </p:nvSpPr>
        <p:spPr/>
        <p:txBody>
          <a:bodyPr rtlCol="0"/>
          <a:lstStyle/>
          <a:p>
            <a:endParaRPr lang="en-US" dirty="0"/>
          </a:p>
        </p:txBody>
      </p:sp>
      <p:sp>
        <p:nvSpPr>
          <p:cNvPr id="7" name="Slide Number Placeholder 6">
            <a:extLst>
              <a:ext uri="{A21ABB3E-457E-43BC-8D9D-46E835F76C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E19F16-494B-4449-BA71-164E57ECD30E}"/>
              </a:ext>
            </a:extLst>
          </p:cNvPr>
          <p:cNvSpPr>
            <a:spLocks noGrp="1"/>
          </p:cNvSpPr>
          <p:nvPr>
            <p:ph type="sldNum" sz="quarter" idx="12"/>
          </p:nvPr>
        </p:nvSpPr>
        <p:spPr/>
        <p:txBody>
          <a:bodyPr rtlCol="0"/>
          <a:lstStyle/>
          <a:p>
            <a:fld id="{DFF581E4-C541-41C3-8532-90A6A4F1D4A8}" type="slidenum">
              <a:t>‹#›</a:t>
            </a:fld>
            <a:endParaRPr lang="en-US" dirty="0"/>
          </a:p>
        </p:txBody>
      </p:sp>
    </p:spTree>
    <p:extLst>
      <p:ext uri="{3BFE3C3B-588A-4CDD-8FAD-327D592D33C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B73D2DE0-2762-4D09-9E1B-DD49661B2E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4F3474-812F-4DD4-B9B8-39FDB07B4951}"/>
              </a:ext>
            </a:extLst>
          </p:cNvPr>
          <p:cNvSpPr>
            <a:spLocks noGrp="1"/>
          </p:cNvSpPr>
          <p:nvPr>
            <p:ph type="title"/>
          </p:nvPr>
        </p:nvSpPr>
        <p:spPr>
          <a:xfrm>
            <a:off x="1792288" y="4800600"/>
            <a:ext cx="5486400" cy="566738"/>
          </a:xfrm>
        </p:spPr>
        <p:txBody>
          <a:bodyPr rtlCol="0" anchor="b"/>
          <a:lstStyle>
            <a:lvl1pPr lvl="0" algn="l">
              <a:defRPr lang="en-US" sz="2000" b="1" dirty="0">
                <a:latin typeface="+mj-lt"/>
              </a:defRPr>
            </a:lvl1pPr>
          </a:lstStyle>
          <a:p>
            <a:r>
              <a:rPr lang="en-US" dirty="0"/>
              <a:t>Click to edit Master title style</a:t>
            </a:r>
          </a:p>
        </p:txBody>
      </p:sp>
      <p:sp>
        <p:nvSpPr>
          <p:cNvPr id="3" name="Picture Placeholder 2">
            <a:extLst>
              <a:ext uri="{AF55ADA4-4DA2-4981-877D-A29D42D6DA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460CC6-1437-4A84-8D60-E1102BF8E741}"/>
              </a:ext>
            </a:extLst>
          </p:cNvPr>
          <p:cNvSpPr>
            <a:spLocks noGrp="1"/>
          </p:cNvSpPr>
          <p:nvPr>
            <p:ph type="pic" idx="1"/>
          </p:nvPr>
        </p:nvSpPr>
        <p:spPr>
          <a:xfrm>
            <a:off x="1792288" y="612775"/>
            <a:ext cx="5486400" cy="4114800"/>
          </a:xfrm>
        </p:spPr>
        <p:txBody>
          <a:bodyPr rtlCol="0"/>
          <a:lstStyle>
            <a:lvl1pPr marL="0" lvl="0" indent="0">
              <a:buNone/>
              <a:defRPr lang="en-US" sz="3200" dirty="0"/>
            </a:lvl1pPr>
            <a:lvl2pPr marL="457200" lvl="1" indent="0">
              <a:buNone/>
              <a:defRPr lang="en-US" sz="2800" dirty="0"/>
            </a:lvl2pPr>
            <a:lvl3pPr marL="914400" lvl="2" indent="0">
              <a:buNone/>
              <a:defRPr lang="en-US" sz="2400" dirty="0"/>
            </a:lvl3pPr>
            <a:lvl4pPr marL="1371600" lvl="3" indent="0">
              <a:buNone/>
              <a:defRPr lang="en-US" sz="2000" dirty="0"/>
            </a:lvl4pPr>
            <a:lvl5pPr marL="1828800" lvl="4" indent="0">
              <a:buNone/>
              <a:defRPr lang="en-US" sz="2000" dirty="0"/>
            </a:lvl5pPr>
            <a:lvl6pPr marL="2286000" lvl="5" indent="0">
              <a:buNone/>
              <a:defRPr lang="en-US" sz="2000" dirty="0"/>
            </a:lvl6pPr>
            <a:lvl7pPr marL="2743200" lvl="6" indent="0">
              <a:buNone/>
              <a:defRPr lang="en-US" sz="2000" dirty="0"/>
            </a:lvl7pPr>
            <a:lvl8pPr marL="3200400" lvl="7" indent="0">
              <a:buNone/>
              <a:defRPr lang="en-US" sz="2000" dirty="0"/>
            </a:lvl8pPr>
            <a:lvl9pPr marL="3657600" lvl="8" indent="0">
              <a:buNone/>
              <a:defRPr lang="en-US" sz="2000" dirty="0"/>
            </a:lvl9pPr>
          </a:lstStyle>
          <a:p>
            <a:endParaRPr lang="en-US" dirty="0"/>
          </a:p>
        </p:txBody>
      </p:sp>
      <p:sp>
        <p:nvSpPr>
          <p:cNvPr id="4" name="Text Placeholder 3">
            <a:extLst>
              <a:ext uri="{B04EA176-0BFD-49E6-B786-1E6D3E6F44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29EEB8-C67C-4281-9809-B96D714228D6}"/>
              </a:ext>
            </a:extLst>
          </p:cNvPr>
          <p:cNvSpPr>
            <a:spLocks noGrp="1"/>
          </p:cNvSpPr>
          <p:nvPr>
            <p:ph type="body" idx="2"/>
          </p:nvPr>
        </p:nvSpPr>
        <p:spPr>
          <a:xfrm>
            <a:off x="1792288" y="5367337"/>
            <a:ext cx="5486400" cy="804862"/>
          </a:xfrm>
        </p:spPr>
        <p:txBody>
          <a:bodyPr rtlCol="0"/>
          <a:lstStyle>
            <a:lvl1pPr marL="0" lvl="0" indent="0">
              <a:buNone/>
              <a:defRPr lang="en-US" sz="1400" dirty="0"/>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p>
        </p:txBody>
      </p:sp>
      <p:sp>
        <p:nvSpPr>
          <p:cNvPr id="5" name="Date Placeholder 4">
            <a:extLst>
              <a:ext uri="{D1603C72-BF9A-4A2E-B628-833BD733385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C3D839-7556-4093-AE71-90DE133C86E4}"/>
              </a:ext>
            </a:extLst>
          </p:cNvPr>
          <p:cNvSpPr>
            <a:spLocks noGrp="1"/>
          </p:cNvSpPr>
          <p:nvPr>
            <p:ph type="dt" sz="half" idx="10"/>
          </p:nvPr>
        </p:nvSpPr>
        <p:spPr/>
        <p:txBody>
          <a:bodyPr rtlCol="0"/>
          <a:lstStyle/>
          <a:p>
            <a:fld id="{AAE2B80A-E2E4-4825-BCB7-B7DB49CEB3BD}" type="datetime1">
              <a:t>1/25/2026</a:t>
            </a:fld>
            <a:endParaRPr lang="en-US" dirty="0"/>
          </a:p>
        </p:txBody>
      </p:sp>
      <p:sp>
        <p:nvSpPr>
          <p:cNvPr id="6" name="Footer Placeholder 5">
            <a:extLst>
              <a:ext uri="{C73FDA56-7273-4B7C-9B72-EBE7440C38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E772FC-F430-4661-B05E-8FF4C8451B59}"/>
              </a:ext>
            </a:extLst>
          </p:cNvPr>
          <p:cNvSpPr>
            <a:spLocks noGrp="1"/>
          </p:cNvSpPr>
          <p:nvPr>
            <p:ph type="ftr" sz="quarter" idx="11"/>
          </p:nvPr>
        </p:nvSpPr>
        <p:spPr/>
        <p:txBody>
          <a:bodyPr rtlCol="0"/>
          <a:lstStyle/>
          <a:p>
            <a:endParaRPr lang="en-US" dirty="0"/>
          </a:p>
        </p:txBody>
      </p:sp>
      <p:sp>
        <p:nvSpPr>
          <p:cNvPr id="7" name="Slide Number Placeholder 6">
            <a:extLst>
              <a:ext uri="{BF358D69-DA9C-47EE-A8FD-334264BB92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354CE5-9528-4C35-9788-E9B67067E0E9}"/>
              </a:ext>
            </a:extLst>
          </p:cNvPr>
          <p:cNvSpPr>
            <a:spLocks noGrp="1"/>
          </p:cNvSpPr>
          <p:nvPr>
            <p:ph type="sldNum" sz="quarter" idx="12"/>
          </p:nvPr>
        </p:nvSpPr>
        <p:spPr/>
        <p:txBody>
          <a:bodyPr rtlCol="0"/>
          <a:lstStyle/>
          <a:p>
            <a:fld id="{EA2F2202-738E-418D-A8B5-8A02B3F2346C}" type="slidenum">
              <a:t>‹#›</a:t>
            </a:fld>
            <a:endParaRPr lang="en-US" dirty="0"/>
          </a:p>
        </p:txBody>
      </p:sp>
    </p:spTree>
    <p:extLst>
      <p:ext uri="{07354075-DABF-4625-887E-7ACDA19CB29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Ref idx="1001">
        <a:schemeClr val="bg1"/>
      </p:bgRef>
    </p:bg>
    <p:spTree>
      <p:nvGrpSpPr>
        <p:cNvPr id="1" name=""/>
        <p:cNvGrpSpPr/>
        <p:nvPr/>
      </p:nvGrpSpPr>
      <p:grpSpPr>
        <a:xfrm>
          <a:off x="0" y="0"/>
          <a:ext cx="0" cy="0"/>
          <a:chOff x="0" y="0"/>
          <a:chExt cx="0" cy="0"/>
        </a:xfrm>
      </p:grpSpPr>
      <p:sp>
        <p:nvSpPr>
          <p:cNvPr id="2" name="Title Placeholder 1">
            <a:extLst>
              <a:ext uri="{15F74E61-5314-4ACD-A2CC-5D367D0C29B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EB12819-50A0-49E4-97D7-CD3A899732B3}"/>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5027FC49-DE71-488F-B87D-E8D312CBA6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64DB332-89ED-46CD-A0A1-CB0E4FF9B828}"/>
              </a:ext>
            </a:extLst>
          </p:cNvPr>
          <p:cNvSpPr>
            <a:spLocks noGrp="1"/>
          </p:cNvSpPr>
          <p:nvPr>
            <p:ph type="body" idx="1"/>
          </p:nvPr>
        </p:nvSpPr>
        <p:spPr>
          <a:xfrm>
            <a:off x="457200" y="1600200"/>
            <a:ext cx="8229600" cy="4525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0FA5CFEF-DDE5-43CB-97C4-801A9E43F94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799A33-1D60-4CA0-AB10-327A4A1273E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lvl="0" algn="l">
              <a:defRPr lang="en-US" sz="1200" dirty="0">
                <a:solidFill>
                  <a:schemeClr val="tx1">
                    <a:tint val="75000"/>
                  </a:schemeClr>
                </a:solidFill>
              </a:defRPr>
            </a:lvl1pPr>
          </a:lstStyle>
          <a:p>
            <a:fld id="{92E02C1D-8415-43EE-8690-F97636B90ED6}" type="datetime1">
              <a:t>1/25/2026</a:t>
            </a:fld>
            <a:endParaRPr lang="en-US" dirty="0"/>
          </a:p>
        </p:txBody>
      </p:sp>
      <p:sp>
        <p:nvSpPr>
          <p:cNvPr id="5" name="Footer Placeholder 4">
            <a:extLst>
              <a:ext uri="{87C222A9-9F89-4518-B93A-0043610B6E5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5D59FF-0C7C-42F8-9351-BDCB9412EF0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lvl="0" algn="ctr">
              <a:defRPr lang="en-US" sz="1200" dirty="0">
                <a:solidFill>
                  <a:schemeClr val="tx1">
                    <a:tint val="75000"/>
                  </a:schemeClr>
                </a:solidFill>
              </a:defRPr>
            </a:lvl1pPr>
          </a:lstStyle>
          <a:p>
            <a:endParaRPr lang="en-US" dirty="0"/>
          </a:p>
        </p:txBody>
      </p:sp>
      <p:sp>
        <p:nvSpPr>
          <p:cNvPr id="6" name="Slide Number Placeholder 5">
            <a:extLst>
              <a:ext uri="{038CB531-96E6-4FB5-984B-35F15EF5D1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D40C0D-78EE-45F8-877C-AACD903BDE55}"/>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lvl="0" algn="r">
              <a:defRPr lang="en-US" sz="1200" dirty="0">
                <a:solidFill>
                  <a:schemeClr val="tx1">
                    <a:tint val="75000"/>
                  </a:schemeClr>
                </a:solidFill>
              </a:defRPr>
            </a:lvl1pPr>
          </a:lstStyle>
          <a:p>
            <a:fld id="{0C75BF03-AA07-4069-9A9E-98D7320E7E22}" type="slidenum">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ctr" rtl="0">
        <a:spcBef>
          <a:spcPct val="0"/>
        </a:spcBef>
        <a:buNone/>
        <a:defRPr lang="en-US" sz="4400" dirty="0">
          <a:solidFill>
            <a:schemeClr val="tx1"/>
          </a:solidFill>
          <a:latin typeface="+mj-lt"/>
        </a:defRPr>
      </a:lvl1pPr>
    </p:titleStyle>
    <p:bodyStyle>
      <a:lvl1pPr marL="342900" lvl="0" indent="-342900" algn="l" rtl="0">
        <a:spcBef>
          <a:spcPct val="20000"/>
        </a:spcBef>
        <a:buChar char="•"/>
        <a:defRPr lang="en-US" sz="3200" dirty="0">
          <a:solidFill>
            <a:schemeClr val="tx1"/>
          </a:solidFill>
          <a:latin typeface="+mn-lt"/>
        </a:defRPr>
      </a:lvl1pPr>
      <a:lvl2pPr marL="742950" lvl="1" indent="-285750" algn="l" rtl="0">
        <a:spcBef>
          <a:spcPct val="20000"/>
        </a:spcBef>
        <a:buChar char="–"/>
        <a:defRPr lang="en-US" sz="2800" dirty="0">
          <a:solidFill>
            <a:schemeClr val="tx1"/>
          </a:solidFill>
          <a:latin typeface="+mn-lt"/>
        </a:defRPr>
      </a:lvl2pPr>
      <a:lvl3pPr marL="1143000" lvl="2" indent="-228600" algn="l" rtl="0">
        <a:spcBef>
          <a:spcPct val="20000"/>
        </a:spcBef>
        <a:buChar char="•"/>
        <a:defRPr lang="en-US" sz="2400" dirty="0">
          <a:solidFill>
            <a:schemeClr val="tx1"/>
          </a:solidFill>
          <a:latin typeface="+mn-lt"/>
        </a:defRPr>
      </a:lvl3pPr>
      <a:lvl4pPr marL="1600200" lvl="3" indent="-228600" algn="l" rtl="0">
        <a:spcBef>
          <a:spcPct val="20000"/>
        </a:spcBef>
        <a:buChar char="–"/>
        <a:defRPr lang="en-US" sz="2000" dirty="0">
          <a:solidFill>
            <a:schemeClr val="tx1"/>
          </a:solidFill>
          <a:latin typeface="+mn-lt"/>
        </a:defRPr>
      </a:lvl4pPr>
      <a:lvl5pPr marL="2057400" lvl="4" indent="-228600" algn="l" rtl="0">
        <a:spcBef>
          <a:spcPct val="20000"/>
        </a:spcBef>
        <a:buChar char="»"/>
        <a:defRPr lang="en-US" sz="2000" dirty="0">
          <a:solidFill>
            <a:schemeClr val="tx1"/>
          </a:solidFill>
          <a:latin typeface="+mn-lt"/>
        </a:defRPr>
      </a:lvl5pPr>
      <a:lvl6pPr marL="2514600" lvl="5" indent="-228600" algn="l" rtl="0">
        <a:spcBef>
          <a:spcPct val="20000"/>
        </a:spcBef>
        <a:buChar char="•"/>
        <a:defRPr lang="en-US" sz="2000" dirty="0">
          <a:solidFill>
            <a:schemeClr val="tx1"/>
          </a:solidFill>
          <a:latin typeface="+mn-lt"/>
        </a:defRPr>
      </a:lvl6pPr>
      <a:lvl7pPr marL="2971800" lvl="6" indent="-228600" algn="l" rtl="0">
        <a:spcBef>
          <a:spcPct val="20000"/>
        </a:spcBef>
        <a:buChar char="•"/>
        <a:defRPr lang="en-US" sz="2000" dirty="0">
          <a:solidFill>
            <a:schemeClr val="tx1"/>
          </a:solidFill>
          <a:latin typeface="+mn-lt"/>
        </a:defRPr>
      </a:lvl7pPr>
      <a:lvl8pPr marL="3429000" lvl="7" indent="-228600" algn="l" rtl="0">
        <a:spcBef>
          <a:spcPct val="20000"/>
        </a:spcBef>
        <a:buChar char="•"/>
        <a:defRPr lang="en-US" sz="2000" dirty="0">
          <a:solidFill>
            <a:schemeClr val="tx1"/>
          </a:solidFill>
          <a:latin typeface="+mn-lt"/>
        </a:defRPr>
      </a:lvl8pPr>
      <a:lvl9pPr marL="3886200" lvl="8" indent="-228600" algn="l" rtl="0">
        <a:spcBef>
          <a:spcPct val="20000"/>
        </a:spcBef>
        <a:buChar char="•"/>
        <a:defRPr lang="en-US" sz="20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1425FAE2-7B83-43A7-B7E3-0EF7F364C9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72BF38-E856-487C-9D85-0A4CE1A0E290}"/>
              </a:ext>
            </a:extLst>
          </p:cNvPr>
          <p:cNvSpPr>
            <a:spLocks noGrp="1"/>
          </p:cNvSpPr>
          <p:nvPr>
            <p:ph type="title"/>
          </p:nvPr>
        </p:nvSpPr>
        <p:spPr>
          <a:xfrm>
            <a:off x="304800" y="0"/>
            <a:ext cx="8305800" cy="944562"/>
          </a:xfrm>
        </p:spPr>
        <p:txBody>
          <a:bodyPr rtlCol="0">
            <a:normAutofit fontScale="90000"/>
          </a:bodyPr>
          <a:lstStyle/>
          <a:p>
            <a:r>
              <a:rPr lang="en-US" sz="2400" dirty="0">
                <a:latin typeface="Times New Roman"/>
              </a:rPr>
              <a:t>           </a:t>
            </a:r>
            <a:r>
              <a:rPr lang="en-US" sz="2200" b="1" dirty="0" err="1">
                <a:latin typeface="Times New Roman"/>
              </a:rPr>
              <a:t>SIDDARTHA</a:t>
            </a:r>
            <a:r>
              <a:rPr lang="en-US" sz="2200" b="1" dirty="0">
                <a:latin typeface="Times New Roman"/>
              </a:rPr>
              <a:t> INSTITUTE OF SCIENCE AND TECHNOLOGY</a:t>
            </a:r>
            <a:br>
              <a:rPr lang="en-US" sz="2400" b="1" dirty="0">
                <a:latin typeface="Times New Roman"/>
              </a:rPr>
            </a:br>
            <a:r>
              <a:rPr lang="en-US" sz="1800" b="1" dirty="0">
                <a:latin typeface="Times New Roman"/>
              </a:rPr>
              <a:t>(AUTONOMOUS)</a:t>
            </a:r>
          </a:p>
        </p:txBody>
      </p:sp>
      <p:sp>
        <p:nvSpPr>
          <p:cNvPr id="3" name="Title 1">
            <a:extLst>
              <a:ext uri="{0CD49F1D-3A52-4346-B5E6-5B05E2FC97E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D862FD-6E1F-40BF-995D-74DE166FAAB3}"/>
              </a:ext>
            </a:extLst>
          </p:cNvPr>
          <p:cNvSpPr txBox="1"/>
          <p:nvPr/>
        </p:nvSpPr>
        <p:spPr>
          <a:xfrm>
            <a:off x="990600" y="3276600"/>
            <a:ext cx="4114800" cy="2438400"/>
          </a:xfrm>
          <a:prstGeom prst="rect">
            <a:avLst/>
          </a:prstGeom>
        </p:spPr>
        <p:txBody>
          <a:bodyPr vert="horz" lIns="91440" tIns="45720" rIns="91440" bIns="45720" rtlCol="0" anchor="ctr">
            <a:normAutofit/>
          </a:bodyPr>
          <a:lstStyle/>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a:p>
          <a:p>
            <a:pPr marL="0" marR="0" lvl="0" indent="0" rtl="0">
              <a:lnSpc>
                <a:spcPct val="100000"/>
              </a:lnSpc>
              <a:spcBef>
                <a:spcPct val="0"/>
              </a:spcBef>
              <a:spcAft>
                <a:spcPts val="0"/>
              </a:spcAft>
              <a:buNone/>
            </a:pPr>
            <a:endParaRPr lang="en-US" sz="4400" b="0" i="0" u="none" strike="noStrike" cap="none" spc="0" baseline="0" dirty="0">
              <a:ln>
                <a:noFill/>
              </a:ln>
              <a:solidFill>
                <a:schemeClr val="tx1"/>
              </a:solidFill>
              <a:latin typeface="Times New Roman"/>
            </a:endParaRPr>
          </a:p>
        </p:txBody>
      </p:sp>
      <p:pic>
        <p:nvPicPr>
          <p:cNvPr id="4" name="Picture 2" descr="Siddharth Institute of Engineering &amp; Technology - [SIETK], Puttur -  Admissions, Contact, Website, Facilities 2021-2022">
            <a:extLst>
              <a:ext uri="{1A012A01-5CD8-4B9D-AB93-3172A484EA8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D025D0-7DA2-4077-B183-1FF8BE7F3E20}"/>
              </a:ext>
            </a:extLst>
          </p:cNvPr>
          <p:cNvPicPr>
            <a:picLocks noChangeAspect="1" noChangeArrowheads="1"/>
          </p:cNvPicPr>
          <p:nvPr/>
        </p:nvPicPr>
        <p:blipFill>
          <a:blip r:embed="rId2"/>
          <a:stretch>
            <a:fillRect/>
          </a:stretch>
        </p:blipFill>
        <p:spPr>
          <a:xfrm>
            <a:off x="304800" y="533400"/>
            <a:ext cx="1142999" cy="1152525"/>
          </a:xfrm>
          <a:prstGeom prst="rect">
            <a:avLst/>
          </a:prstGeom>
          <a:noFill/>
        </p:spPr>
      </p:pic>
      <p:sp>
        <p:nvSpPr>
          <p:cNvPr id="5" name="Rectangle 8">
            <a:extLst>
              <a:ext uri="{F395FCE7-282C-40A7-94E2-C82AA362CF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767B53-3773-4DB3-AEE9-9752E2471C3D}"/>
              </a:ext>
            </a:extLst>
          </p:cNvPr>
          <p:cNvSpPr/>
          <p:nvPr/>
        </p:nvSpPr>
        <p:spPr>
          <a:xfrm>
            <a:off x="0" y="1504883"/>
            <a:ext cx="9144000" cy="1615068"/>
          </a:xfrm>
          <a:prstGeom prst="rect">
            <a:avLst/>
          </a:prstGeom>
        </p:spPr>
        <p:txBody>
          <a:bodyPr wrap="square" rtlCol="0">
            <a:spAutoFit/>
          </a:bodyPr>
          <a:lstStyle/>
          <a:p>
            <a:r>
              <a:rPr lang="en-US" sz="1600" b="1" dirty="0">
                <a:latin typeface="Times New Roman"/>
              </a:rPr>
              <a:t>                                                                       </a:t>
            </a:r>
          </a:p>
          <a:p>
            <a:pPr algn="ctr"/>
            <a:r>
              <a:rPr lang="en-US" sz="2800" b="1" dirty="0">
                <a:solidFill>
                  <a:schemeClr val="tx1">
                    <a:lumMod val="85000"/>
                    <a:lumOff val="15000"/>
                  </a:schemeClr>
                </a:solidFill>
                <a:latin typeface="Times New Roman"/>
              </a:rPr>
              <a:t>SKIN CANCER DETECTION AND CLASSIFICATION USING ENHANCED HARRIS HAWK DEEP LEARNING                              </a:t>
            </a:r>
            <a:r>
              <a:rPr lang="en-US" sz="2800" b="1" dirty="0">
                <a:solidFill>
                  <a:srgbClr val="FF0000"/>
                </a:solidFill>
                <a:latin typeface="Times New Roman"/>
              </a:rPr>
              <a:t>                   </a:t>
            </a:r>
          </a:p>
        </p:txBody>
      </p:sp>
      <p:sp>
        <p:nvSpPr>
          <p:cNvPr id="6" name="Rectangle 11">
            <a:extLst>
              <a:ext uri="{B3C20046-D34B-4983-A20E-E4D7C76236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4090F0D-9B61-4E7D-BDD7-104CAA3B5796}"/>
              </a:ext>
            </a:extLst>
          </p:cNvPr>
          <p:cNvSpPr/>
          <p:nvPr/>
        </p:nvSpPr>
        <p:spPr>
          <a:xfrm>
            <a:off x="1790700" y="1080519"/>
            <a:ext cx="5562600" cy="369332"/>
          </a:xfrm>
          <a:prstGeom prst="rect">
            <a:avLst/>
          </a:prstGeom>
        </p:spPr>
        <p:txBody>
          <a:bodyPr wrap="square" rtlCol="0">
            <a:spAutoFit/>
          </a:bodyPr>
          <a:lstStyle/>
          <a:p>
            <a:pPr lvl="0" algn="ctr">
              <a:spcBef>
                <a:spcPct val="0"/>
              </a:spcBef>
            </a:pPr>
            <a:r>
              <a:rPr lang="en-US" b="1" dirty="0">
                <a:latin typeface="Times New Roman"/>
              </a:rPr>
              <a:t>Department of Computer Science and Engineering</a:t>
            </a:r>
          </a:p>
        </p:txBody>
      </p:sp>
      <p:sp>
        <p:nvSpPr>
          <p:cNvPr id="7" name="TextBox 12">
            <a:extLst>
              <a:ext uri="{A2D5F9BD-0CE5-4F52-99A4-2C3E9428C7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AB0EF5-7197-4D84-A15D-1B78607C2CD6}"/>
              </a:ext>
            </a:extLst>
          </p:cNvPr>
          <p:cNvSpPr txBox="1"/>
          <p:nvPr/>
        </p:nvSpPr>
        <p:spPr>
          <a:xfrm>
            <a:off x="1558909" y="2945273"/>
            <a:ext cx="5562600" cy="2651092"/>
          </a:xfrm>
          <a:prstGeom prst="rect">
            <a:avLst/>
          </a:prstGeom>
          <a:noFill/>
        </p:spPr>
        <p:txBody>
          <a:bodyPr wrap="square" rtlCol="0">
            <a:spAutoFit/>
          </a:bodyPr>
          <a:lstStyle/>
          <a:p>
            <a:pPr algn="ctr"/>
            <a:r>
              <a:rPr lang="en-US" sz="2400" u="sng" dirty="0">
                <a:latin typeface="Times New Roman"/>
              </a:rPr>
              <a:t>Presented  by</a:t>
            </a:r>
          </a:p>
          <a:p>
            <a:pPr algn="ctr"/>
            <a:endParaRPr lang="en-US" sz="2400" u="sng" dirty="0">
              <a:latin typeface="Times New Roman"/>
            </a:endParaRPr>
          </a:p>
          <a:p>
            <a:r>
              <a:rPr lang="en-US" sz="2400" dirty="0">
                <a:latin typeface="Times New Roman"/>
              </a:rPr>
              <a:t>P.</a:t>
            </a:r>
            <a:r>
              <a:rPr lang="en-US" sz="2400" dirty="0" err="1">
                <a:latin typeface="Times New Roman"/>
              </a:rPr>
              <a:t>SWETHA</a:t>
            </a:r>
            <a:r>
              <a:rPr lang="en-US" sz="2400" dirty="0">
                <a:latin typeface="Times New Roman"/>
              </a:rPr>
              <a:t>                           224E1A05D9</a:t>
            </a:r>
          </a:p>
          <a:p>
            <a:r>
              <a:rPr lang="en-US" sz="2400" dirty="0">
                <a:latin typeface="Times New Roman"/>
              </a:rPr>
              <a:t>C.VIKAS                              224E1A05F5</a:t>
            </a:r>
          </a:p>
          <a:p>
            <a:r>
              <a:rPr lang="en-US" sz="2400" dirty="0">
                <a:latin typeface="Times New Roman"/>
              </a:rPr>
              <a:t>B.SAI DEEKSHITHA         224E1A05A8</a:t>
            </a:r>
          </a:p>
          <a:p>
            <a:r>
              <a:rPr lang="en-US" sz="2400" dirty="0" err="1">
                <a:latin typeface="Times New Roman"/>
              </a:rPr>
              <a:t>AATISH</a:t>
            </a:r>
            <a:r>
              <a:rPr lang="en-US" sz="2400" dirty="0">
                <a:latin typeface="Times New Roman"/>
              </a:rPr>
              <a:t> </a:t>
            </a:r>
            <a:r>
              <a:rPr lang="en-US" sz="2400" dirty="0" err="1">
                <a:latin typeface="Times New Roman"/>
              </a:rPr>
              <a:t>KUMAR</a:t>
            </a:r>
            <a:r>
              <a:rPr lang="en-US" sz="2400" dirty="0">
                <a:latin typeface="Times New Roman"/>
              </a:rPr>
              <a:t>                 224E1A05J5                        </a:t>
            </a:r>
          </a:p>
          <a:p>
            <a:pPr algn="ctr"/>
            <a:endParaRPr lang="en-US" sz="2400" dirty="0">
              <a:latin typeface="Times New Roman"/>
            </a:endParaRPr>
          </a:p>
        </p:txBody>
      </p:sp>
      <p:sp>
        <p:nvSpPr>
          <p:cNvPr id="8" name="TextBox 15">
            <a:extLst>
              <a:ext uri="{2AE52764-D93F-4018-B9AA-20F0A856E7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7748A08-93F5-4F6F-B57C-AF14A8C66B30}"/>
              </a:ext>
            </a:extLst>
          </p:cNvPr>
          <p:cNvSpPr txBox="1"/>
          <p:nvPr/>
        </p:nvSpPr>
        <p:spPr>
          <a:xfrm>
            <a:off x="949462" y="5499113"/>
            <a:ext cx="6591302" cy="923330"/>
          </a:xfrm>
          <a:prstGeom prst="rect">
            <a:avLst/>
          </a:prstGeom>
          <a:noFill/>
        </p:spPr>
        <p:txBody>
          <a:bodyPr wrap="square" rtlCol="0">
            <a:spAutoFit/>
          </a:bodyPr>
          <a:lstStyle/>
          <a:p>
            <a:pPr algn="ctr"/>
            <a:r>
              <a:rPr lang="en-US" dirty="0"/>
              <a:t>   </a:t>
            </a:r>
            <a:r>
              <a:rPr lang="en-US" dirty="0">
                <a:latin typeface="Times New Roman"/>
              </a:rPr>
              <a:t>Under the guidance of  </a:t>
            </a:r>
          </a:p>
          <a:p>
            <a:pPr algn="ctr"/>
            <a:r>
              <a:rPr lang="en-US" b="1" dirty="0">
                <a:latin typeface="Times New Roman"/>
              </a:rPr>
              <a:t>Ms. K G </a:t>
            </a:r>
            <a:r>
              <a:rPr lang="en-US" b="1" dirty="0" err="1">
                <a:latin typeface="Times New Roman"/>
              </a:rPr>
              <a:t>MOHANAVALLI</a:t>
            </a:r>
          </a:p>
          <a:p>
            <a:pPr algn="ctr"/>
            <a:r>
              <a:rPr lang="en-US" b="1" dirty="0">
                <a:latin typeface="Times New Roman"/>
              </a:rPr>
              <a:t> </a:t>
            </a:r>
            <a:r>
              <a:rPr lang="en-US" b="0" dirty="0">
                <a:latin typeface="Times New Roman"/>
              </a:rPr>
              <a:t>Assistant Professor, Dept. Of </a:t>
            </a:r>
            <a:r>
              <a:rPr lang="en-US" b="0" dirty="0" err="1">
                <a:latin typeface="Times New Roman"/>
              </a:rPr>
              <a:t>CSE</a:t>
            </a:r>
          </a:p>
        </p:txBody>
      </p:sp>
    </p:spTree>
    <p:extLst>
      <p:ext uri="{D0D059E1-3588-4424-81E8-DAC371D29FB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le 1">
            <a:extLst>
              <a:ext uri="{9FC11211-38F5-4932-9E05-2CFEFC791C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14D9DC6-1CC2-4BF7-A1E5-E15C6FF68E86}"/>
              </a:ext>
            </a:extLst>
          </p:cNvPr>
          <p:cNvSpPr>
            <a:spLocks noGrp="1"/>
          </p:cNvSpPr>
          <p:nvPr>
            <p:ph type="title"/>
          </p:nvPr>
        </p:nvSpPr>
        <p:spPr/>
        <p:txBody>
          <a:bodyPr rtlCol="0"/>
          <a:lstStyle/>
          <a:p>
            <a:r>
              <a:rPr lang="en-US" sz="2800" dirty="0">
                <a:latin typeface="Times New Roman"/>
              </a:rPr>
              <a:t>PROPOSED SYSTEM</a:t>
            </a:r>
          </a:p>
        </p:txBody>
      </p:sp>
      <p:sp>
        <p:nvSpPr>
          <p:cNvPr id="3" name="Text Box 2">
            <a:extLst>
              <a:ext uri="{009C235B-89A0-4D3A-9B9E-41548DB822F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158682-C750-4FF2-B270-BEF3AE461DFE}"/>
              </a:ext>
            </a:extLst>
          </p:cNvPr>
          <p:cNvSpPr txBox="1"/>
          <p:nvPr/>
        </p:nvSpPr>
        <p:spPr>
          <a:xfrm>
            <a:off x="457200" y="1417634"/>
            <a:ext cx="8229600" cy="2681502"/>
          </a:xfrm>
          <a:prstGeom prst="rect">
            <a:avLst/>
          </a:prstGeom>
        </p:spPr>
        <p:txBody>
          <a:bodyPr lIns="95250" tIns="47625" rIns="95250" bIns="47625" rtlCol="0" anchor="t">
            <a:spAutoFit/>
          </a:bodyPr>
          <a:lstStyle/>
          <a:p>
            <a:pPr>
              <a:defRPr lang="en-US" sz="1400" dirty="0"/>
            </a:pPr>
            <a:r>
              <a:rPr lang="en-US" dirty="0">
                <a:latin typeface="Times New Roman"/>
              </a:rPr>
              <a:t>❖ The proposed system focuses on the automatic detection and classification of skin lesions from </a:t>
            </a:r>
            <a:r>
              <a:rPr lang="en-US" dirty="0" err="1">
                <a:latin typeface="Times New Roman"/>
              </a:rPr>
              <a:t>dermoscopic</a:t>
            </a:r>
            <a:r>
              <a:rPr lang="en-US" dirty="0">
                <a:latin typeface="Times New Roman"/>
              </a:rPr>
              <a:t> images using machine learning and deep learning techniques combined with Harris Hawks Optimization (</a:t>
            </a:r>
            <a:r>
              <a:rPr lang="en-US" dirty="0" err="1">
                <a:latin typeface="Times New Roman"/>
              </a:rPr>
              <a:t>HHO</a:t>
            </a:r>
            <a:r>
              <a:rPr lang="en-US" dirty="0">
                <a:latin typeface="Times New Roman"/>
              </a:rPr>
              <a:t>).</a:t>
            </a:r>
            <a:br>
              <a:rPr lang="en-US" dirty="0">
                <a:latin typeface="Times New Roman"/>
              </a:rPr>
            </a:br>
            <a:br>
              <a:rPr lang="en-US" dirty="0">
                <a:latin typeface="Times New Roman"/>
              </a:rPr>
            </a:br>
            <a:r>
              <a:rPr lang="en-US" dirty="0">
                <a:latin typeface="Times New Roman"/>
              </a:rPr>
              <a:t>❖ Initially, the input skin images are </a:t>
            </a:r>
            <a:r>
              <a:rPr lang="en-US" dirty="0" err="1">
                <a:latin typeface="Times New Roman"/>
              </a:rPr>
              <a:t>preprocessed</a:t>
            </a:r>
            <a:r>
              <a:rPr lang="en-US" dirty="0">
                <a:latin typeface="Times New Roman"/>
              </a:rPr>
              <a:t> to enhance quality and remove noise. Feature extraction is performed using image processing and CNN-based techniques.</a:t>
            </a:r>
          </a:p>
          <a:p>
            <a:pPr>
              <a:defRPr lang="en-US" sz="1400" dirty="0"/>
            </a:pPr>
            <a:br>
              <a:rPr lang="en-US" dirty="0">
                <a:latin typeface="Times New Roman"/>
              </a:rPr>
            </a:br>
            <a:r>
              <a:rPr lang="en-US" dirty="0">
                <a:latin typeface="Times New Roman"/>
              </a:rPr>
              <a:t>❖ The Harris Hawks Optimization algorithm is employed to optimize feature selection and model parameters, improving classification accuracy and convergence speed.</a:t>
            </a:r>
            <a:br>
              <a:rPr lang="en-US" dirty="0">
                <a:latin typeface="Times New Roman"/>
              </a:rPr>
            </a:br>
            <a:br>
              <a:rPr lang="en-US" dirty="0">
                <a:latin typeface="Times New Roman"/>
              </a:rPr>
            </a:br>
            <a:r>
              <a:rPr lang="en-US" dirty="0">
                <a:latin typeface="Times New Roman"/>
              </a:rPr>
              <a:t>❖ By combining deep learning with </a:t>
            </a:r>
            <a:r>
              <a:rPr lang="en-US" dirty="0" err="1">
                <a:latin typeface="Times New Roman"/>
              </a:rPr>
              <a:t>HHO</a:t>
            </a:r>
            <a:r>
              <a:rPr lang="en-US" dirty="0">
                <a:latin typeface="Times New Roman"/>
              </a:rPr>
              <a:t>, the system achieves better performance, reduced </a:t>
            </a:r>
            <a:r>
              <a:rPr lang="en-US" dirty="0" err="1">
                <a:latin typeface="Times New Roman"/>
              </a:rPr>
              <a:t>overfitting</a:t>
            </a:r>
            <a:r>
              <a:rPr lang="en-US" dirty="0">
                <a:latin typeface="Times New Roman"/>
              </a:rPr>
              <a:t>, and efficient training, making it suitable for offline medical diagnostic applications.</a:t>
            </a:r>
            <a:br>
              <a:rPr lang="en-US" dirty="0">
                <a:latin typeface="Times New Roman"/>
              </a:rPr>
            </a:br>
            <a:endParaRPr lang="en-US" dirty="0">
              <a:latin typeface="Times New Roman"/>
            </a:endParaRPr>
          </a:p>
        </p:txBody>
      </p:sp>
    </p:spTree>
    <p:extLst>
      <p:ext uri="{6F6EA724-FBD5-4EAC-9B0D-C06CCB17A4A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le 1">
            <a:extLst>
              <a:ext uri="{D31F95DC-49D9-4C3A-A41E-98CAE0A31C0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688BC3-E6BA-4B86-9CDC-A924B37D7F3F}"/>
              </a:ext>
            </a:extLst>
          </p:cNvPr>
          <p:cNvSpPr>
            <a:spLocks noGrp="1"/>
          </p:cNvSpPr>
          <p:nvPr>
            <p:ph type="title"/>
          </p:nvPr>
        </p:nvSpPr>
        <p:spPr/>
        <p:txBody>
          <a:bodyPr rtlCol="0">
            <a:noAutofit/>
          </a:bodyPr>
          <a:lstStyle/>
          <a:p>
            <a:r>
              <a:rPr lang="en-US" sz="2800" dirty="0">
                <a:latin typeface="Times New Roman"/>
              </a:rPr>
              <a:t>ADVANTAGES OF PROPOSED SYSTEM</a:t>
            </a:r>
          </a:p>
        </p:txBody>
      </p:sp>
      <p:sp>
        <p:nvSpPr>
          <p:cNvPr id="3" name="Text Box 2">
            <a:extLst>
              <a:ext uri="{1490B409-55CF-46F4-B8D1-CC08BB2F08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A12EE9-EFA1-4A44-BFA6-C566CFF14FAC}"/>
              </a:ext>
            </a:extLst>
          </p:cNvPr>
          <p:cNvSpPr txBox="1"/>
          <p:nvPr/>
        </p:nvSpPr>
        <p:spPr>
          <a:xfrm>
            <a:off x="457200" y="1417634"/>
            <a:ext cx="8229600" cy="2896947"/>
          </a:xfrm>
          <a:prstGeom prst="rect">
            <a:avLst/>
          </a:prstGeom>
        </p:spPr>
        <p:txBody>
          <a:bodyPr lIns="95250" tIns="47625" rIns="95250" bIns="47625" rtlCol="0" anchor="t">
            <a:spAutoFit/>
          </a:bodyPr>
          <a:lstStyle/>
          <a:p>
            <a:pPr>
              <a:defRPr lang="en-US" sz="1400" dirty="0"/>
            </a:pPr>
            <a:r>
              <a:rPr lang="en-US" dirty="0">
                <a:latin typeface="Times New Roman"/>
              </a:rPr>
              <a:t>❖ Improved classification accuracy using Harris Hawks Optimization</a:t>
            </a:r>
            <a:br>
              <a:rPr lang="en-US" dirty="0">
                <a:latin typeface="Times New Roman"/>
              </a:rPr>
            </a:br>
            <a:br>
              <a:rPr lang="en-US" dirty="0">
                <a:latin typeface="Times New Roman"/>
              </a:rPr>
            </a:br>
            <a:r>
              <a:rPr lang="en-US" dirty="0">
                <a:latin typeface="Times New Roman"/>
              </a:rPr>
              <a:t>❖ Optimized feature selection reduces computational complexity</a:t>
            </a:r>
            <a:br>
              <a:rPr lang="en-US" dirty="0">
                <a:latin typeface="Times New Roman"/>
              </a:rPr>
            </a:br>
            <a:br>
              <a:rPr lang="en-US" dirty="0">
                <a:latin typeface="Times New Roman"/>
              </a:rPr>
            </a:br>
            <a:r>
              <a:rPr lang="en-US" dirty="0">
                <a:latin typeface="Times New Roman"/>
              </a:rPr>
              <a:t>❖ Faster convergence during model training</a:t>
            </a:r>
            <a:br>
              <a:rPr lang="en-US" dirty="0">
                <a:latin typeface="Times New Roman"/>
              </a:rPr>
            </a:br>
            <a:br>
              <a:rPr lang="en-US" dirty="0">
                <a:latin typeface="Times New Roman"/>
              </a:rPr>
            </a:br>
            <a:r>
              <a:rPr lang="en-US" dirty="0">
                <a:latin typeface="Times New Roman"/>
              </a:rPr>
              <a:t>❖ Effective handling of high-dimensional image features</a:t>
            </a:r>
            <a:br>
              <a:rPr lang="en-US" dirty="0">
                <a:latin typeface="Times New Roman"/>
              </a:rPr>
            </a:br>
            <a:br>
              <a:rPr lang="en-US" dirty="0">
                <a:latin typeface="Times New Roman"/>
              </a:rPr>
            </a:br>
            <a:r>
              <a:rPr lang="en-US" dirty="0">
                <a:latin typeface="Times New Roman"/>
              </a:rPr>
              <a:t>❖ Reduced </a:t>
            </a:r>
            <a:r>
              <a:rPr lang="en-US" dirty="0" err="1">
                <a:latin typeface="Times New Roman"/>
              </a:rPr>
              <a:t>overfitting</a:t>
            </a:r>
            <a:r>
              <a:rPr lang="en-US" dirty="0">
                <a:latin typeface="Times New Roman"/>
              </a:rPr>
              <a:t> compared to traditional ML models</a:t>
            </a:r>
            <a:br>
              <a:rPr lang="en-US" dirty="0">
                <a:latin typeface="Times New Roman"/>
              </a:rPr>
            </a:br>
            <a:br>
              <a:rPr lang="en-US" dirty="0">
                <a:latin typeface="Times New Roman"/>
              </a:rPr>
            </a:br>
            <a:r>
              <a:rPr lang="en-US" dirty="0">
                <a:latin typeface="Times New Roman"/>
              </a:rPr>
              <a:t>❖ Offline execution without internet dependency</a:t>
            </a:r>
            <a:br>
              <a:rPr lang="en-US" dirty="0">
                <a:latin typeface="Times New Roman"/>
              </a:rPr>
            </a:br>
            <a:br>
              <a:rPr lang="en-US" dirty="0">
                <a:latin typeface="Times New Roman"/>
              </a:rPr>
            </a:br>
            <a:r>
              <a:rPr lang="en-US" dirty="0">
                <a:latin typeface="Times New Roman"/>
              </a:rPr>
              <a:t>❖ Cost-effective and scalable medical diagnostic solution</a:t>
            </a:r>
          </a:p>
        </p:txBody>
      </p:sp>
    </p:spTree>
    <p:extLst>
      <p:ext uri="{43F25ED3-3EC9-4176-A683-592C6796FF1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itle 1">
            <a:extLst>
              <a:ext uri="{8458BC9D-AD33-4554-972A-6CB2B307AF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D0E016-813D-484C-9A08-05742CFD5C4D}"/>
              </a:ext>
            </a:extLst>
          </p:cNvPr>
          <p:cNvSpPr>
            <a:spLocks noGrp="1"/>
          </p:cNvSpPr>
          <p:nvPr>
            <p:ph type="title"/>
          </p:nvPr>
        </p:nvSpPr>
        <p:spPr/>
        <p:txBody>
          <a:bodyPr rtlCol="0"/>
          <a:lstStyle/>
          <a:p>
            <a:r>
              <a:rPr lang="en-US" sz="2800" dirty="0">
                <a:latin typeface="Times New Roman"/>
              </a:rPr>
              <a:t>SYSTEM REQUIREMENTS</a:t>
            </a:r>
          </a:p>
        </p:txBody>
      </p:sp>
      <p:sp>
        <p:nvSpPr>
          <p:cNvPr id="3" name="Text Box 2">
            <a:extLst>
              <a:ext uri="{AF325E7B-2C32-4BA1-B4D0-7EA5C683E8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0A0406-14F5-4291-AA72-BCC6FF18E373}"/>
              </a:ext>
            </a:extLst>
          </p:cNvPr>
          <p:cNvSpPr txBox="1"/>
          <p:nvPr/>
        </p:nvSpPr>
        <p:spPr>
          <a:xfrm>
            <a:off x="457200" y="1362075"/>
            <a:ext cx="8229600" cy="3327834"/>
          </a:xfrm>
          <a:prstGeom prst="rect">
            <a:avLst/>
          </a:prstGeom>
        </p:spPr>
        <p:txBody>
          <a:bodyPr lIns="95250" tIns="47625" rIns="95250" bIns="47625" rtlCol="0" anchor="t">
            <a:spAutoFit/>
          </a:bodyPr>
          <a:lstStyle/>
          <a:p>
            <a:pPr>
              <a:defRPr lang="en-US" sz="1400" dirty="0"/>
            </a:pPr>
            <a:r>
              <a:rPr lang="en-US" b="1" dirty="0">
                <a:latin typeface="Times New Roman"/>
              </a:rPr>
              <a:t>Hardware Requirements:</a:t>
            </a:r>
            <a:br>
              <a:rPr lang="en-US" b="1" dirty="0">
                <a:latin typeface="Times New Roman"/>
              </a:rPr>
            </a:br>
            <a:br>
              <a:rPr lang="en-US" dirty="0">
                <a:latin typeface="Times New Roman"/>
              </a:rPr>
            </a:br>
            <a:r>
              <a:rPr lang="en-US" dirty="0">
                <a:latin typeface="Times New Roman"/>
              </a:rPr>
              <a:t>❖ Processor: Intel i3 or higher</a:t>
            </a:r>
            <a:br>
              <a:rPr lang="en-US" dirty="0">
                <a:latin typeface="Times New Roman"/>
              </a:rPr>
            </a:br>
            <a:br>
              <a:rPr lang="en-US" dirty="0">
                <a:latin typeface="Times New Roman"/>
              </a:rPr>
            </a:br>
            <a:r>
              <a:rPr lang="en-US" dirty="0">
                <a:latin typeface="Times New Roman"/>
              </a:rPr>
              <a:t>❖ RAM: Minimum 8 GB</a:t>
            </a:r>
            <a:br>
              <a:rPr lang="en-US" dirty="0">
                <a:latin typeface="Times New Roman"/>
              </a:rPr>
            </a:br>
            <a:br>
              <a:rPr lang="en-US" dirty="0">
                <a:latin typeface="Times New Roman"/>
              </a:rPr>
            </a:br>
            <a:r>
              <a:rPr lang="en-US" dirty="0">
                <a:latin typeface="Times New Roman"/>
              </a:rPr>
              <a:t>❖ Storage: 10 GB free disk space</a:t>
            </a:r>
            <a:br>
              <a:rPr lang="en-US" dirty="0">
                <a:latin typeface="Times New Roman"/>
              </a:rPr>
            </a:br>
            <a:br>
              <a:rPr lang="en-US" dirty="0">
                <a:latin typeface="Times New Roman"/>
              </a:rPr>
            </a:br>
            <a:r>
              <a:rPr lang="en-US" dirty="0">
                <a:latin typeface="Times New Roman"/>
              </a:rPr>
              <a:t>❖ GPU (Optional): NVIDIA GPU for faster training</a:t>
            </a:r>
            <a:br>
              <a:rPr lang="en-US" dirty="0">
                <a:latin typeface="Times New Roman"/>
              </a:rPr>
            </a:br>
            <a:br>
              <a:rPr lang="en-US" dirty="0">
                <a:latin typeface="Times New Roman"/>
              </a:rPr>
            </a:br>
            <a:r>
              <a:rPr lang="en-US" dirty="0">
                <a:latin typeface="Times New Roman"/>
              </a:rPr>
              <a:t>❖ Software Requirements</a:t>
            </a:r>
            <a:br>
              <a:rPr lang="en-US" dirty="0">
                <a:latin typeface="Times New Roman"/>
              </a:rPr>
            </a:br>
            <a:br>
              <a:rPr lang="en-US" dirty="0">
                <a:latin typeface="Times New Roman"/>
              </a:rPr>
            </a:br>
            <a:r>
              <a:rPr lang="en-US" dirty="0">
                <a:latin typeface="Times New Roman"/>
              </a:rPr>
              <a:t>❖ Operating System: Windows / Linux</a:t>
            </a:r>
            <a:br>
              <a:rPr lang="en-US" dirty="0">
                <a:latin typeface="Times New Roman"/>
              </a:rPr>
            </a:br>
            <a:br>
              <a:rPr lang="en-US" dirty="0">
                <a:latin typeface="Times New Roman"/>
              </a:rPr>
            </a:br>
            <a:r>
              <a:rPr lang="en-US" dirty="0">
                <a:latin typeface="Times New Roman"/>
              </a:rPr>
              <a:t>❖ Programming Language: Python 3.x</a:t>
            </a:r>
          </a:p>
        </p:txBody>
      </p:sp>
    </p:spTree>
    <p:extLst>
      <p:ext uri="{DDA69388-1D49-4331-BC3B-BC602A2A356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Title 1">
            <a:extLst>
              <a:ext uri="{93695CD5-0872-4D33-9E90-5A8AAEFE7B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D7A9ED-2237-4D0C-96B7-A4BBFAAE5F4F}"/>
              </a:ext>
            </a:extLst>
          </p:cNvPr>
          <p:cNvSpPr>
            <a:spLocks noGrp="1"/>
          </p:cNvSpPr>
          <p:nvPr>
            <p:ph type="title"/>
          </p:nvPr>
        </p:nvSpPr>
        <p:spPr/>
        <p:txBody>
          <a:bodyPr rtlCol="0"/>
          <a:lstStyle/>
          <a:p>
            <a:r>
              <a:rPr lang="en-US" sz="2800" dirty="0">
                <a:latin typeface="Times New Roman"/>
              </a:rPr>
              <a:t>SYSTEM REQUIREMENTS</a:t>
            </a:r>
          </a:p>
        </p:txBody>
      </p:sp>
      <p:sp>
        <p:nvSpPr>
          <p:cNvPr id="3" name="Text Box 2">
            <a:extLst>
              <a:ext uri="{20834BF1-5559-4DD0-B37E-4CEA6F449E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6DED300-55F2-4009-9C0B-C1C06A3F59A9}"/>
              </a:ext>
            </a:extLst>
          </p:cNvPr>
          <p:cNvSpPr txBox="1"/>
          <p:nvPr/>
        </p:nvSpPr>
        <p:spPr>
          <a:xfrm>
            <a:off x="457200" y="1417634"/>
            <a:ext cx="8229600" cy="3543278"/>
          </a:xfrm>
          <a:prstGeom prst="rect">
            <a:avLst/>
          </a:prstGeom>
        </p:spPr>
        <p:txBody>
          <a:bodyPr lIns="95250" tIns="47625" rIns="95250" bIns="47625" rtlCol="0" anchor="t">
            <a:spAutoFit/>
          </a:bodyPr>
          <a:lstStyle/>
          <a:p>
            <a:pPr>
              <a:defRPr lang="en-US" sz="1400" dirty="0"/>
            </a:pPr>
            <a:r>
              <a:rPr lang="en-US" b="1" dirty="0">
                <a:latin typeface="Times New Roman"/>
              </a:rPr>
              <a:t>Libraries:</a:t>
            </a:r>
            <a:br>
              <a:rPr lang="en-US" dirty="0">
                <a:latin typeface="Times New Roman"/>
              </a:rPr>
            </a:br>
            <a:br>
              <a:rPr lang="en-US" dirty="0">
                <a:latin typeface="Times New Roman"/>
              </a:rPr>
            </a:br>
            <a:r>
              <a:rPr lang="en-US" dirty="0">
                <a:latin typeface="Times New Roman"/>
              </a:rPr>
              <a:t>❖ TensorFlow / PyTorch</a:t>
            </a:r>
            <a:br>
              <a:rPr lang="en-US" dirty="0">
                <a:latin typeface="Times New Roman"/>
              </a:rPr>
            </a:br>
            <a:br>
              <a:rPr lang="en-US" dirty="0">
                <a:latin typeface="Times New Roman"/>
              </a:rPr>
            </a:br>
            <a:r>
              <a:rPr lang="en-US" dirty="0">
                <a:latin typeface="Times New Roman"/>
              </a:rPr>
              <a:t>❖ OpenCV</a:t>
            </a:r>
            <a:br>
              <a:rPr lang="en-US" dirty="0">
                <a:latin typeface="Times New Roman"/>
              </a:rPr>
            </a:br>
            <a:br>
              <a:rPr lang="en-US" dirty="0">
                <a:latin typeface="Times New Roman"/>
              </a:rPr>
            </a:br>
            <a:r>
              <a:rPr lang="en-US" dirty="0">
                <a:latin typeface="Times New Roman"/>
              </a:rPr>
              <a:t>❖ NumPy</a:t>
            </a:r>
            <a:br>
              <a:rPr lang="en-US" dirty="0">
                <a:latin typeface="Times New Roman"/>
              </a:rPr>
            </a:br>
            <a:br>
              <a:rPr lang="en-US" dirty="0">
                <a:latin typeface="Times New Roman"/>
              </a:rPr>
            </a:br>
            <a:r>
              <a:rPr lang="en-US" dirty="0">
                <a:latin typeface="Times New Roman"/>
              </a:rPr>
              <a:t>❖ Pandas</a:t>
            </a:r>
            <a:br>
              <a:rPr lang="en-US" dirty="0">
                <a:latin typeface="Times New Roman"/>
              </a:rPr>
            </a:br>
            <a:br>
              <a:rPr lang="en-US" dirty="0">
                <a:latin typeface="Times New Roman"/>
              </a:rPr>
            </a:br>
            <a:r>
              <a:rPr lang="en-US" dirty="0">
                <a:latin typeface="Times New Roman"/>
              </a:rPr>
              <a:t>❖ Matplotlib</a:t>
            </a:r>
            <a:br>
              <a:rPr lang="en-US" dirty="0">
                <a:latin typeface="Times New Roman"/>
              </a:rPr>
            </a:br>
            <a:br>
              <a:rPr lang="en-US" dirty="0">
                <a:latin typeface="Times New Roman"/>
              </a:rPr>
            </a:br>
            <a:r>
              <a:rPr lang="en-US" dirty="0">
                <a:latin typeface="Times New Roman"/>
              </a:rPr>
              <a:t>❖ Scikit-learn</a:t>
            </a:r>
            <a:br>
              <a:rPr lang="en-US" dirty="0">
                <a:latin typeface="Times New Roman"/>
              </a:rPr>
            </a:br>
            <a:br>
              <a:rPr lang="en-US" dirty="0">
                <a:latin typeface="Times New Roman"/>
              </a:rPr>
            </a:br>
            <a:r>
              <a:rPr lang="en-US" dirty="0">
                <a:latin typeface="Times New Roman"/>
              </a:rPr>
              <a:t>❖ IDE: VS Code / PyCharm / Jupyter Notebook</a:t>
            </a:r>
            <a:br>
              <a:rPr lang="en-US" dirty="0">
                <a:latin typeface="Times New Roman"/>
              </a:rPr>
            </a:br>
            <a:endParaRPr lang="en-US" dirty="0">
              <a:latin typeface="Times New Roman"/>
            </a:endParaRPr>
          </a:p>
        </p:txBody>
      </p:sp>
    </p:spTree>
    <p:extLst>
      <p:ext uri="{5F910212-B4FD-44AA-9EC8-BAD5546FF68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itle 1">
            <a:extLst>
              <a:ext uri="{3404921E-5469-405B-BB0C-4FD23CCA24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45A78E7-F86E-420D-BB67-CFD6E453624F}"/>
              </a:ext>
            </a:extLst>
          </p:cNvPr>
          <p:cNvSpPr>
            <a:spLocks noGrp="1"/>
          </p:cNvSpPr>
          <p:nvPr>
            <p:ph type="title"/>
          </p:nvPr>
        </p:nvSpPr>
        <p:spPr/>
        <p:txBody>
          <a:bodyPr rtlCol="0">
            <a:normAutofit/>
          </a:bodyPr>
          <a:lstStyle/>
          <a:p>
            <a:r>
              <a:rPr lang="en-US" sz="2800" dirty="0">
                <a:latin typeface="Times New Roman"/>
              </a:rPr>
              <a:t>BLOCK DIAGRAM</a:t>
            </a:r>
          </a:p>
        </p:txBody>
      </p:sp>
      <p:pic>
        <p:nvPicPr>
          <p:cNvPr id="3" name="Image 2">
            <a:extLst>
              <a:ext uri="{F8493A77-9996-4999-AD2A-E38CD30FC9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D93513-AA26-4664-A5C2-71A04E2D1AD8}"/>
              </a:ext>
            </a:extLst>
          </p:cNvPr>
          <p:cNvPicPr>
            <a:picLocks noChangeAspect="1"/>
          </p:cNvPicPr>
          <p:nvPr/>
        </p:nvPicPr>
        <p:blipFill>
          <a:blip r:embed="rId2"/>
          <a:stretch>
            <a:fillRect/>
          </a:stretch>
        </p:blipFill>
        <p:spPr>
          <a:xfrm>
            <a:off x="2185987" y="1417634"/>
            <a:ext cx="3833850" cy="5326065"/>
          </a:xfrm>
          <a:prstGeom prst="rect">
            <a:avLst/>
          </a:prstGeom>
          <a:noFill/>
        </p:spPr>
      </p:pic>
    </p:spTree>
    <p:extLst>
      <p:ext uri="{27563ACD-0644-41D0-AEEB-80B057E9F8B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itle 1">
            <a:extLst>
              <a:ext uri="{DD05D447-4722-4F36-B531-732B8793AD4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6320FA-62A4-476A-A45B-9A6D5740046B}"/>
              </a:ext>
            </a:extLst>
          </p:cNvPr>
          <p:cNvSpPr>
            <a:spLocks noGrp="1"/>
          </p:cNvSpPr>
          <p:nvPr>
            <p:ph type="title"/>
          </p:nvPr>
        </p:nvSpPr>
        <p:spPr/>
        <p:txBody>
          <a:bodyPr rtlCol="0"/>
          <a:lstStyle/>
          <a:p>
            <a:r>
              <a:rPr lang="en-US" sz="2800" dirty="0">
                <a:latin typeface="Times New Roman"/>
              </a:rPr>
              <a:t>MODULES</a:t>
            </a:r>
          </a:p>
        </p:txBody>
      </p:sp>
      <p:sp>
        <p:nvSpPr>
          <p:cNvPr id="3" name="Text Box 2">
            <a:extLst>
              <a:ext uri="{9CC37E42-BE36-4159-90A2-2162CC6A941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7E2DED-4774-4422-8193-06C5AE56FF85}"/>
              </a:ext>
            </a:extLst>
          </p:cNvPr>
          <p:cNvSpPr txBox="1"/>
          <p:nvPr/>
        </p:nvSpPr>
        <p:spPr>
          <a:xfrm>
            <a:off x="457200" y="1275435"/>
            <a:ext cx="8229600" cy="4835939"/>
          </a:xfrm>
          <a:prstGeom prst="rect">
            <a:avLst/>
          </a:prstGeom>
        </p:spPr>
        <p:txBody>
          <a:bodyPr lIns="95250" tIns="47625" rIns="95250" bIns="47625" rtlCol="0" anchor="t">
            <a:spAutoFit/>
          </a:bodyPr>
          <a:lstStyle/>
          <a:p>
            <a:pPr>
              <a:defRPr lang="en-US" sz="1400" dirty="0"/>
            </a:pPr>
            <a:r>
              <a:rPr lang="en-US" b="1" dirty="0">
                <a:latin typeface="Times New Roman"/>
              </a:rPr>
              <a:t> </a:t>
            </a:r>
            <a:r>
              <a:rPr lang="en-US" b="0" dirty="0">
                <a:latin typeface="Times New Roman"/>
              </a:rPr>
              <a:t>❖ </a:t>
            </a:r>
            <a:r>
              <a:rPr lang="en-US" b="1" dirty="0">
                <a:latin typeface="Times New Roman"/>
              </a:rPr>
              <a:t>1. Image Acquisition Module</a:t>
            </a:r>
            <a:br>
              <a:rPr lang="en-US" dirty="0">
                <a:latin typeface="Times New Roman"/>
              </a:rPr>
            </a:br>
            <a:br>
              <a:rPr lang="en-US" dirty="0">
                <a:latin typeface="Times New Roman"/>
              </a:rPr>
            </a:br>
            <a:r>
              <a:rPr lang="en-US" dirty="0">
                <a:latin typeface="Times New Roman"/>
              </a:rPr>
              <a:t>Collects skin lesion images from datasets or user input.</a:t>
            </a:r>
            <a:br>
              <a:rPr lang="en-US" dirty="0">
                <a:latin typeface="Times New Roman"/>
              </a:rPr>
            </a:br>
            <a:br>
              <a:rPr lang="en-US" dirty="0">
                <a:latin typeface="Times New Roman"/>
              </a:rPr>
            </a:br>
            <a:r>
              <a:rPr lang="en-US" dirty="0">
                <a:latin typeface="Times New Roman"/>
              </a:rPr>
              <a:t>Supports standard image formats.</a:t>
            </a:r>
          </a:p>
          <a:p>
            <a:pPr>
              <a:defRPr lang="en-US" sz="1400" dirty="0"/>
            </a:pPr>
            <a:endParaRPr lang="en-US" dirty="0">
              <a:latin typeface="Times New Roman"/>
            </a:endParaRPr>
          </a:p>
          <a:p>
            <a:pPr>
              <a:defRPr lang="en-US" sz="1400" dirty="0"/>
            </a:pPr>
            <a:r>
              <a:rPr lang="en-US" b="1" dirty="0">
                <a:latin typeface="Times New Roman"/>
              </a:rPr>
              <a:t>Key function&amp; Significance:</a:t>
            </a:r>
            <a:br>
              <a:rPr lang="en-US" sz="1400" dirty="0">
                <a:solidFill>
                  <a:schemeClr val="tx1"/>
                </a:solidFill>
                <a:latin typeface="Times New Roman"/>
              </a:rPr>
            </a:br>
            <a:r>
              <a:rPr lang="en-US" sz="1400" dirty="0">
                <a:solidFill>
                  <a:schemeClr val="tx1"/>
                </a:solidFill>
                <a:latin typeface="Times New Roman"/>
              </a:rPr>
              <a:t>❖ </a:t>
            </a:r>
            <a:r>
              <a:rPr lang="en-US" dirty="0">
                <a:latin typeface="Times New Roman"/>
              </a:rPr>
              <a:t>Collects and standardizes </a:t>
            </a:r>
            <a:r>
              <a:rPr lang="en-US" dirty="0" err="1">
                <a:latin typeface="Times New Roman"/>
              </a:rPr>
              <a:t>dermoscopic</a:t>
            </a:r>
            <a:r>
              <a:rPr lang="en-US" dirty="0">
                <a:latin typeface="Times New Roman"/>
              </a:rPr>
              <a:t> images from multiple sources in </a:t>
            </a:r>
            <a:r>
              <a:rPr lang="en-US" dirty="0" err="1">
                <a:latin typeface="Times New Roman"/>
              </a:rPr>
              <a:t>DICOM</a:t>
            </a:r>
            <a:r>
              <a:rPr lang="en-US" dirty="0">
                <a:latin typeface="Times New Roman"/>
              </a:rPr>
              <a:t> format with metadata, ensuring consistent, high-quality data foundation for the entire diagnostic pipeline.</a:t>
            </a:r>
          </a:p>
          <a:p>
            <a:pPr>
              <a:defRPr lang="en-US" sz="1400" dirty="0"/>
            </a:pPr>
            <a:br>
              <a:rPr lang="en-US" dirty="0">
                <a:latin typeface="Times New Roman"/>
              </a:rPr>
            </a:br>
            <a:r>
              <a:rPr lang="en-US" b="1" dirty="0">
                <a:latin typeface="Times New Roman"/>
              </a:rPr>
              <a:t> </a:t>
            </a:r>
            <a:r>
              <a:rPr lang="en-US" b="0" dirty="0">
                <a:latin typeface="Times New Roman"/>
              </a:rPr>
              <a:t>❖ </a:t>
            </a:r>
            <a:r>
              <a:rPr lang="en-US" b="1" dirty="0">
                <a:latin typeface="Times New Roman"/>
              </a:rPr>
              <a:t>2. Image Preprocessing Module</a:t>
            </a:r>
            <a:br>
              <a:rPr lang="en-US" dirty="0">
                <a:latin typeface="Times New Roman"/>
              </a:rPr>
            </a:br>
            <a:br>
              <a:rPr lang="en-US" dirty="0">
                <a:latin typeface="Times New Roman"/>
              </a:rPr>
            </a:br>
            <a:r>
              <a:rPr lang="en-US" dirty="0">
                <a:latin typeface="Times New Roman"/>
              </a:rPr>
              <a:t>Image resizing and normalization</a:t>
            </a:r>
            <a:br>
              <a:rPr lang="en-US" dirty="0">
                <a:latin typeface="Times New Roman"/>
              </a:rPr>
            </a:br>
            <a:br>
              <a:rPr lang="en-US" dirty="0">
                <a:latin typeface="Times New Roman"/>
              </a:rPr>
            </a:br>
            <a:r>
              <a:rPr lang="en-US" dirty="0">
                <a:latin typeface="Times New Roman"/>
              </a:rPr>
              <a:t>Noise removal and contrast enhancement</a:t>
            </a:r>
            <a:br>
              <a:rPr lang="en-US" dirty="0">
                <a:latin typeface="Times New Roman"/>
              </a:rPr>
            </a:br>
            <a:br>
              <a:rPr lang="en-US" dirty="0">
                <a:latin typeface="Times New Roman"/>
              </a:rPr>
            </a:br>
            <a:r>
              <a:rPr lang="en-US" dirty="0">
                <a:latin typeface="Times New Roman"/>
              </a:rPr>
              <a:t>Data augmentation for improved robustness</a:t>
            </a:r>
          </a:p>
          <a:p>
            <a:pPr>
              <a:defRPr lang="en-US" sz="1400" dirty="0"/>
            </a:pPr>
            <a:endParaRPr lang="en-US" dirty="0">
              <a:latin typeface="Times New Roman"/>
            </a:endParaRPr>
          </a:p>
          <a:p>
            <a:pPr>
              <a:defRPr lang="en-US" sz="1400" dirty="0"/>
            </a:pPr>
            <a:r>
              <a:rPr lang="en-US" sz="1400" b="1" dirty="0">
                <a:solidFill>
                  <a:schemeClr val="tx1"/>
                </a:solidFill>
                <a:latin typeface="Times New Roman"/>
              </a:rPr>
              <a:t>Key function&amp; Significance:</a:t>
            </a:r>
          </a:p>
          <a:p>
            <a:pPr>
              <a:defRPr lang="en-US" sz="1400" dirty="0"/>
            </a:pPr>
            <a:r>
              <a:rPr lang="en-US" sz="1400" b="0" dirty="0">
                <a:solidFill>
                  <a:schemeClr val="tx1"/>
                </a:solidFill>
                <a:latin typeface="Times New Roman"/>
              </a:rPr>
              <a:t>❖ </a:t>
            </a:r>
            <a:r>
              <a:rPr lang="en-US" dirty="0">
                <a:latin typeface="Times New Roman"/>
              </a:rPr>
              <a:t>Enhances image quality through noise removal, contrast enhancement, resizing/normalization, and data augmentation, creating optimized inputs that improve feature extraction accuracy and model robustness.</a:t>
            </a:r>
            <a:br>
              <a:rPr lang="en-US" dirty="0">
                <a:latin typeface="Times New Roman"/>
              </a:rPr>
            </a:br>
            <a:endParaRPr lang="en-US" dirty="0">
              <a:latin typeface="Times New Roman"/>
            </a:endParaRPr>
          </a:p>
        </p:txBody>
      </p:sp>
    </p:spTree>
    <p:extLst>
      <p:ext uri="{18F7CEFE-3F27-4D1E-A34A-1D7C5F9C954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le 1">
            <a:extLst>
              <a:ext uri="{C90032A3-DF5C-45B6-A134-F0D0282F4A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1679E4B-198B-4729-9DDB-7531FA9332A8}"/>
              </a:ext>
            </a:extLst>
          </p:cNvPr>
          <p:cNvSpPr>
            <a:spLocks noGrp="1"/>
          </p:cNvSpPr>
          <p:nvPr>
            <p:ph type="title"/>
          </p:nvPr>
        </p:nvSpPr>
        <p:spPr/>
        <p:txBody>
          <a:bodyPr rtlCol="0"/>
          <a:lstStyle/>
          <a:p>
            <a:r>
              <a:rPr lang="en-US" sz="2800" dirty="0">
                <a:latin typeface="Times New Roman"/>
              </a:rPr>
              <a:t>MODULES</a:t>
            </a:r>
          </a:p>
        </p:txBody>
      </p:sp>
      <p:sp>
        <p:nvSpPr>
          <p:cNvPr id="3" name="Text Box 2">
            <a:extLst>
              <a:ext uri="{BD3BF816-9796-4DC0-A421-E9D2CD3B30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A45473-5587-4527-B576-C2F506B5EC1E}"/>
              </a:ext>
            </a:extLst>
          </p:cNvPr>
          <p:cNvSpPr txBox="1"/>
          <p:nvPr/>
        </p:nvSpPr>
        <p:spPr>
          <a:xfrm>
            <a:off x="457200" y="1417634"/>
            <a:ext cx="8229600" cy="4787911"/>
          </a:xfrm>
          <a:prstGeom prst="rect">
            <a:avLst/>
          </a:prstGeom>
        </p:spPr>
        <p:txBody>
          <a:bodyPr lIns="95250" tIns="47625" rIns="95250" bIns="47625" rtlCol="0" anchor="t">
            <a:spAutoFit/>
          </a:bodyPr>
          <a:lstStyle/>
          <a:p>
            <a:pPr>
              <a:defRPr lang="en-US" sz="1400" dirty="0"/>
            </a:pPr>
            <a:r>
              <a:rPr lang="en-US" b="0" dirty="0">
                <a:latin typeface="Times New Roman"/>
              </a:rPr>
              <a:t>❖ </a:t>
            </a:r>
            <a:r>
              <a:rPr lang="en-US" b="1" dirty="0">
                <a:latin typeface="Times New Roman"/>
              </a:rPr>
              <a:t>3. Feature Extraction Module</a:t>
            </a:r>
            <a:br>
              <a:rPr lang="en-US" dirty="0">
                <a:latin typeface="Times New Roman"/>
              </a:rPr>
            </a:br>
            <a:br>
              <a:rPr lang="en-US" dirty="0">
                <a:latin typeface="Times New Roman"/>
              </a:rPr>
            </a:br>
            <a:r>
              <a:rPr lang="en-US" dirty="0">
                <a:latin typeface="Times New Roman"/>
              </a:rPr>
              <a:t>Extracts color, texture, and shape features.</a:t>
            </a:r>
            <a:br>
              <a:rPr lang="en-US" dirty="0">
                <a:latin typeface="Times New Roman"/>
              </a:rPr>
            </a:br>
            <a:br>
              <a:rPr lang="en-US" dirty="0">
                <a:latin typeface="Times New Roman"/>
              </a:rPr>
            </a:br>
            <a:r>
              <a:rPr lang="en-US" dirty="0">
                <a:latin typeface="Times New Roman"/>
              </a:rPr>
              <a:t>CNN layers generate high-dimensional feature representations.</a:t>
            </a:r>
          </a:p>
          <a:p>
            <a:pPr>
              <a:defRPr lang="en-US" sz="1400" dirty="0"/>
            </a:pPr>
            <a:endParaRPr lang="en-US" dirty="0">
              <a:latin typeface="Times New Roman"/>
            </a:endParaRPr>
          </a:p>
          <a:p>
            <a:pPr>
              <a:defRPr lang="en-US" sz="1400" dirty="0"/>
            </a:pPr>
            <a:r>
              <a:rPr lang="en-US" sz="1400" b="1" dirty="0">
                <a:solidFill>
                  <a:schemeClr val="tx1"/>
                </a:solidFill>
                <a:latin typeface="Times New Roman"/>
              </a:rPr>
              <a:t>Key function&amp; Significance:</a:t>
            </a:r>
          </a:p>
          <a:p>
            <a:pPr>
              <a:defRPr lang="en-US" sz="1400" dirty="0"/>
            </a:pPr>
            <a:r>
              <a:rPr lang="en-US" sz="1400" b="0" dirty="0">
                <a:solidFill>
                  <a:schemeClr val="tx1"/>
                </a:solidFill>
                <a:latin typeface="Times New Roman"/>
              </a:rPr>
              <a:t>❖</a:t>
            </a:r>
            <a:r>
              <a:rPr lang="en-US" dirty="0">
                <a:latin typeface="Times New Roman"/>
              </a:rPr>
              <a:t>  Uses CNN hierarchical layers to automatically extract 1,000+ dimensional feature vectors capturing color, texture, and morphological characteristics without manual engineering, enabling precise lesion characterization.</a:t>
            </a:r>
          </a:p>
          <a:p>
            <a:pPr>
              <a:defRPr lang="en-US" sz="1400" dirty="0"/>
            </a:pPr>
            <a:br>
              <a:rPr lang="en-US" dirty="0">
                <a:latin typeface="Times New Roman"/>
              </a:rPr>
            </a:br>
            <a:r>
              <a:rPr lang="en-US" b="0" dirty="0">
                <a:latin typeface="Times New Roman"/>
              </a:rPr>
              <a:t>❖ </a:t>
            </a:r>
            <a:r>
              <a:rPr lang="en-US" b="1" dirty="0">
                <a:latin typeface="Times New Roman"/>
              </a:rPr>
              <a:t>4. Harris Hawks Optimization Module</a:t>
            </a:r>
            <a:br>
              <a:rPr lang="en-US" dirty="0">
                <a:latin typeface="Times New Roman"/>
              </a:rPr>
            </a:br>
            <a:br>
              <a:rPr lang="en-US" dirty="0">
                <a:latin typeface="Times New Roman"/>
              </a:rPr>
            </a:br>
            <a:r>
              <a:rPr lang="en-US" dirty="0">
                <a:latin typeface="Times New Roman"/>
              </a:rPr>
              <a:t>Selects optimal feature subsets.</a:t>
            </a:r>
            <a:br>
              <a:rPr lang="en-US" dirty="0">
                <a:latin typeface="Times New Roman"/>
              </a:rPr>
            </a:br>
            <a:br>
              <a:rPr lang="en-US" dirty="0">
                <a:latin typeface="Times New Roman"/>
              </a:rPr>
            </a:br>
            <a:r>
              <a:rPr lang="en-US" dirty="0">
                <a:latin typeface="Times New Roman"/>
              </a:rPr>
              <a:t>Tunes classifier parameters using </a:t>
            </a:r>
            <a:r>
              <a:rPr lang="en-US" dirty="0" err="1">
                <a:latin typeface="Times New Roman"/>
              </a:rPr>
              <a:t>HHO</a:t>
            </a:r>
            <a:r>
              <a:rPr lang="en-US" dirty="0">
                <a:latin typeface="Times New Roman"/>
              </a:rPr>
              <a:t>.</a:t>
            </a:r>
            <a:br>
              <a:rPr lang="en-US" dirty="0">
                <a:latin typeface="Times New Roman"/>
              </a:rPr>
            </a:br>
            <a:br>
              <a:rPr lang="en-US" dirty="0">
                <a:latin typeface="Times New Roman"/>
              </a:rPr>
            </a:br>
            <a:r>
              <a:rPr lang="en-US" dirty="0">
                <a:latin typeface="Times New Roman"/>
              </a:rPr>
              <a:t>Improves overall model accuracy and stability.</a:t>
            </a:r>
          </a:p>
          <a:p>
            <a:pPr>
              <a:defRPr lang="en-US" sz="1400" dirty="0"/>
            </a:pPr>
            <a:endParaRPr lang="en-US" dirty="0">
              <a:latin typeface="Times New Roman"/>
            </a:endParaRPr>
          </a:p>
          <a:p>
            <a:pPr>
              <a:defRPr lang="en-US" sz="1400" dirty="0"/>
            </a:pPr>
            <a:r>
              <a:rPr lang="en-US" sz="1400" b="1" dirty="0">
                <a:solidFill>
                  <a:schemeClr val="tx1"/>
                </a:solidFill>
                <a:latin typeface="Times New Roman"/>
              </a:rPr>
              <a:t>Key function&amp; Significance:</a:t>
            </a:r>
          </a:p>
          <a:p>
            <a:pPr>
              <a:defRPr lang="en-US" sz="1400" dirty="0"/>
            </a:pPr>
            <a:r>
              <a:rPr lang="en-US" sz="1400" b="0" dirty="0">
                <a:solidFill>
                  <a:schemeClr val="tx1"/>
                </a:solidFill>
                <a:latin typeface="Times New Roman"/>
              </a:rPr>
              <a:t>❖ Intelligently selects optimal feature subsets (</a:t>
            </a:r>
            <a:r>
              <a:rPr lang="en-US" sz="1400" b="0" dirty="0" err="1">
                <a:solidFill>
                  <a:schemeClr val="tx1"/>
                </a:solidFill>
                <a:latin typeface="Times New Roman"/>
              </a:rPr>
              <a:t>dimensionality</a:t>
            </a:r>
            <a:r>
              <a:rPr lang="en-US" sz="1400" b="0" dirty="0">
                <a:solidFill>
                  <a:schemeClr val="tx1"/>
                </a:solidFill>
                <a:latin typeface="Times New Roman"/>
              </a:rPr>
              <a:t> reduction) and tunes classifier parameters using nature-inspired optimization, improving accuracy, reducing </a:t>
            </a:r>
            <a:r>
              <a:rPr lang="en-US" sz="1400" b="0" dirty="0" err="1">
                <a:solidFill>
                  <a:schemeClr val="tx1"/>
                </a:solidFill>
                <a:latin typeface="Times New Roman"/>
              </a:rPr>
              <a:t>overfitting</a:t>
            </a:r>
            <a:r>
              <a:rPr lang="en-US" sz="1400" b="0" dirty="0">
                <a:solidFill>
                  <a:schemeClr val="tx1"/>
                </a:solidFill>
                <a:latin typeface="Times New Roman"/>
              </a:rPr>
              <a:t>, and accelerating training convergence.</a:t>
            </a:r>
          </a:p>
        </p:txBody>
      </p:sp>
    </p:spTree>
    <p:extLst>
      <p:ext uri="{226FCCF6-5EF0-45F6-B54E-7A2B5368EBB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itle 1">
            <a:extLst>
              <a:ext uri="{463EFB64-34CC-4004-9354-966C26410E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1769664-B5D0-4D51-8EE4-C3E20A460B9E}"/>
              </a:ext>
            </a:extLst>
          </p:cNvPr>
          <p:cNvSpPr>
            <a:spLocks noGrp="1"/>
          </p:cNvSpPr>
          <p:nvPr>
            <p:ph type="title"/>
          </p:nvPr>
        </p:nvSpPr>
        <p:spPr/>
        <p:txBody>
          <a:bodyPr rtlCol="0"/>
          <a:lstStyle/>
          <a:p>
            <a:r>
              <a:rPr lang="en-US" sz="2800" dirty="0">
                <a:latin typeface="Times New Roman"/>
              </a:rPr>
              <a:t>MODULES</a:t>
            </a:r>
          </a:p>
        </p:txBody>
      </p:sp>
      <p:sp>
        <p:nvSpPr>
          <p:cNvPr id="3" name="Text Box 2">
            <a:extLst>
              <a:ext uri="{1924F699-E4AC-45B4-8D0A-2C49F24748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ADBAEF-BCFA-452C-AF0A-8CF74E46350C}"/>
              </a:ext>
            </a:extLst>
          </p:cNvPr>
          <p:cNvSpPr txBox="1"/>
          <p:nvPr/>
        </p:nvSpPr>
        <p:spPr>
          <a:xfrm>
            <a:off x="457200" y="1417634"/>
            <a:ext cx="8229600" cy="4787911"/>
          </a:xfrm>
          <a:prstGeom prst="rect">
            <a:avLst/>
          </a:prstGeom>
        </p:spPr>
        <p:txBody>
          <a:bodyPr lIns="95250" tIns="47625" rIns="95250" bIns="47625" rtlCol="0" anchor="t">
            <a:spAutoFit/>
          </a:bodyPr>
          <a:lstStyle/>
          <a:p>
            <a:pPr>
              <a:defRPr lang="en-US" sz="1400" dirty="0"/>
            </a:pPr>
            <a:r>
              <a:rPr lang="en-US" b="0" dirty="0">
                <a:latin typeface="Times New Roman"/>
              </a:rPr>
              <a:t>❖ </a:t>
            </a:r>
            <a:r>
              <a:rPr lang="en-US" b="1" dirty="0">
                <a:latin typeface="Times New Roman"/>
              </a:rPr>
              <a:t>5. Classification Module</a:t>
            </a:r>
            <a:br>
              <a:rPr lang="en-US" dirty="0">
                <a:latin typeface="Times New Roman"/>
              </a:rPr>
            </a:br>
            <a:br>
              <a:rPr lang="en-US" dirty="0">
                <a:latin typeface="Times New Roman"/>
              </a:rPr>
            </a:br>
            <a:r>
              <a:rPr lang="en-US" dirty="0">
                <a:latin typeface="Times New Roman"/>
              </a:rPr>
              <a:t>Classifies skin lesions into categories such as benign or malignant.</a:t>
            </a:r>
            <a:br>
              <a:rPr lang="en-US" dirty="0">
                <a:latin typeface="Times New Roman"/>
              </a:rPr>
            </a:br>
            <a:br>
              <a:rPr lang="en-US" dirty="0">
                <a:latin typeface="Times New Roman"/>
              </a:rPr>
            </a:br>
            <a:r>
              <a:rPr lang="en-US" dirty="0">
                <a:latin typeface="Times New Roman"/>
              </a:rPr>
              <a:t>Uses optimized model parameters provided by </a:t>
            </a:r>
            <a:r>
              <a:rPr lang="en-US" dirty="0" err="1">
                <a:latin typeface="Times New Roman"/>
              </a:rPr>
              <a:t>HHO</a:t>
            </a:r>
            <a:r>
              <a:rPr lang="en-US" dirty="0">
                <a:latin typeface="Times New Roman"/>
              </a:rPr>
              <a:t>.</a:t>
            </a:r>
          </a:p>
          <a:p>
            <a:pPr>
              <a:defRPr lang="en-US" sz="1400" dirty="0"/>
            </a:pPr>
            <a:endParaRPr lang="en-US" dirty="0">
              <a:latin typeface="Times New Roman"/>
            </a:endParaRPr>
          </a:p>
          <a:p>
            <a:pPr>
              <a:defRPr lang="en-US" sz="1400" dirty="0"/>
            </a:pPr>
            <a:r>
              <a:rPr lang="en-US" sz="1400" b="1" dirty="0">
                <a:solidFill>
                  <a:schemeClr val="tx1"/>
                </a:solidFill>
                <a:latin typeface="Times New Roman"/>
              </a:rPr>
              <a:t>Key function&amp; Significance:</a:t>
            </a:r>
          </a:p>
          <a:p>
            <a:pPr>
              <a:defRPr lang="en-US" sz="1400" dirty="0"/>
            </a:pPr>
            <a:r>
              <a:rPr lang="en-US" sz="1400" b="0" dirty="0">
                <a:solidFill>
                  <a:schemeClr val="tx1"/>
                </a:solidFill>
                <a:latin typeface="Times New Roman"/>
              </a:rPr>
              <a:t>❖ </a:t>
            </a:r>
            <a:r>
              <a:rPr lang="en-US" dirty="0">
                <a:latin typeface="Times New Roman"/>
              </a:rPr>
              <a:t>Applies optimized </a:t>
            </a:r>
            <a:r>
              <a:rPr lang="en-US" dirty="0" err="1">
                <a:latin typeface="Times New Roman"/>
              </a:rPr>
              <a:t>SVM</a:t>
            </a:r>
            <a:r>
              <a:rPr lang="en-US" dirty="0">
                <a:latin typeface="Times New Roman"/>
              </a:rPr>
              <a:t> or neural network classifiers to make benign/malignant predictions with confidence scores, providing clinically actionable diagnostic decisions grounded in high-confidence assessments.</a:t>
            </a:r>
            <a:br>
              <a:rPr lang="en-US" dirty="0">
                <a:latin typeface="Times New Roman"/>
              </a:rPr>
            </a:br>
            <a:endParaRPr lang="en-US" dirty="0">
              <a:latin typeface="Times New Roman"/>
            </a:endParaRPr>
          </a:p>
          <a:p>
            <a:pPr>
              <a:defRPr lang="en-US" sz="1400" dirty="0"/>
            </a:pPr>
            <a:r>
              <a:rPr lang="en-US" b="0" dirty="0">
                <a:latin typeface="Times New Roman"/>
              </a:rPr>
              <a:t>❖ </a:t>
            </a:r>
            <a:r>
              <a:rPr lang="en-US" b="1" dirty="0">
                <a:latin typeface="Times New Roman"/>
              </a:rPr>
              <a:t>6. Result Visualization Module</a:t>
            </a:r>
            <a:br>
              <a:rPr lang="en-US" dirty="0">
                <a:latin typeface="Times New Roman"/>
              </a:rPr>
            </a:br>
            <a:br>
              <a:rPr lang="en-US" dirty="0">
                <a:latin typeface="Times New Roman"/>
              </a:rPr>
            </a:br>
            <a:r>
              <a:rPr lang="en-US" dirty="0">
                <a:latin typeface="Times New Roman"/>
              </a:rPr>
              <a:t>Displays classification output with confidence score.</a:t>
            </a:r>
            <a:br>
              <a:rPr lang="en-US" dirty="0">
                <a:latin typeface="Times New Roman"/>
              </a:rPr>
            </a:br>
            <a:br>
              <a:rPr lang="en-US" dirty="0">
                <a:latin typeface="Times New Roman"/>
              </a:rPr>
            </a:br>
            <a:r>
              <a:rPr lang="en-US" dirty="0">
                <a:latin typeface="Times New Roman"/>
              </a:rPr>
              <a:t>Helps users interpret the prediction results.</a:t>
            </a:r>
          </a:p>
          <a:p>
            <a:pPr>
              <a:defRPr lang="en-US" sz="1400" dirty="0"/>
            </a:pPr>
            <a:endParaRPr lang="en-US" dirty="0">
              <a:latin typeface="Times New Roman"/>
            </a:endParaRPr>
          </a:p>
          <a:p>
            <a:pPr>
              <a:defRPr lang="en-US" sz="1400" dirty="0"/>
            </a:pPr>
            <a:r>
              <a:rPr lang="en-US" sz="1400" b="1" dirty="0">
                <a:solidFill>
                  <a:schemeClr val="tx1"/>
                </a:solidFill>
                <a:latin typeface="Times New Roman"/>
              </a:rPr>
              <a:t>Key function&amp; Significance:</a:t>
            </a:r>
          </a:p>
          <a:p>
            <a:pPr>
              <a:defRPr lang="en-US" sz="1400" dirty="0"/>
            </a:pPr>
            <a:r>
              <a:rPr lang="en-US" sz="1400" b="0" dirty="0">
                <a:solidFill>
                  <a:schemeClr val="tx1"/>
                </a:solidFill>
                <a:latin typeface="Times New Roman"/>
              </a:rPr>
              <a:t>❖ </a:t>
            </a:r>
            <a:r>
              <a:rPr lang="en-US" sz="1400" b="1" dirty="0">
                <a:solidFill>
                  <a:schemeClr val="tx1"/>
                </a:solidFill>
                <a:latin typeface="Times New Roman"/>
              </a:rPr>
              <a:t>Presents classification results with confidence metrics, performance indicators (sensitivity, specificity, </a:t>
            </a:r>
            <a:r>
              <a:rPr lang="en-US" sz="1400" b="1" dirty="0" err="1">
                <a:solidFill>
                  <a:schemeClr val="tx1"/>
                </a:solidFill>
                <a:latin typeface="Times New Roman"/>
              </a:rPr>
              <a:t>AUC</a:t>
            </a:r>
            <a:r>
              <a:rPr lang="en-US" sz="1400" b="1" dirty="0">
                <a:solidFill>
                  <a:schemeClr val="tx1"/>
                </a:solidFill>
                <a:latin typeface="Times New Roman"/>
              </a:rPr>
              <a:t>-ROC), and </a:t>
            </a:r>
            <a:r>
              <a:rPr lang="en-US" sz="1400" b="1" dirty="0" err="1">
                <a:solidFill>
                  <a:schemeClr val="tx1"/>
                </a:solidFill>
                <a:latin typeface="Times New Roman"/>
              </a:rPr>
              <a:t>explainability</a:t>
            </a:r>
            <a:r>
              <a:rPr lang="en-US" sz="1400" b="1" dirty="0">
                <a:solidFill>
                  <a:schemeClr val="tx1"/>
                </a:solidFill>
                <a:latin typeface="Times New Roman"/>
              </a:rPr>
              <a:t> features, translating AI outputs into clinically interpretable diagnostic reports for informed decision-making.</a:t>
            </a:r>
          </a:p>
          <a:p>
            <a:pPr>
              <a:defRPr lang="en-US" sz="1400" dirty="0"/>
            </a:pPr>
            <a:endParaRPr lang="en-US" dirty="0">
              <a:latin typeface="Times New Roman"/>
            </a:endParaRPr>
          </a:p>
        </p:txBody>
      </p:sp>
    </p:spTree>
    <p:extLst>
      <p:ext uri="{D7357810-4B09-40CB-A50C-2C94DC59111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itle 1">
            <a:extLst>
              <a:ext uri="{14ACBD52-B6CA-4CC1-9A96-14E87F5205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D7781B-1030-4585-B8C8-D3A2B3B6D7BD}"/>
              </a:ext>
            </a:extLst>
          </p:cNvPr>
          <p:cNvSpPr>
            <a:spLocks noGrp="1"/>
          </p:cNvSpPr>
          <p:nvPr>
            <p:ph type="title"/>
          </p:nvPr>
        </p:nvSpPr>
        <p:spPr/>
        <p:txBody>
          <a:bodyPr rtlCol="0">
            <a:normAutofit/>
          </a:bodyPr>
          <a:lstStyle/>
          <a:p>
            <a:r>
              <a:rPr lang="en-US" sz="2800" dirty="0" err="1">
                <a:latin typeface="Times New Roman" panose="02020603050405020304" pitchFamily="18" charset="0"/>
                <a:cs typeface="Times New Roman" panose="02020603050405020304" pitchFamily="18" charset="0"/>
              </a:rPr>
              <a:t>ALGORHITMS</a:t>
            </a:r>
          </a:p>
        </p:txBody>
      </p:sp>
      <p:sp>
        <p:nvSpPr>
          <p:cNvPr id="3" name="Text Box 2">
            <a:extLst>
              <a:ext uri="{44ADA730-D458-456D-8C68-5C0850280E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E3A71F-8F97-469A-9679-90CC030E8651}"/>
              </a:ext>
            </a:extLst>
          </p:cNvPr>
          <p:cNvSpPr txBox="1"/>
          <p:nvPr/>
        </p:nvSpPr>
        <p:spPr>
          <a:xfrm>
            <a:off x="457200" y="1417634"/>
            <a:ext cx="8229600" cy="308552"/>
          </a:xfrm>
          <a:prstGeom prst="rect">
            <a:avLst/>
          </a:prstGeom>
        </p:spPr>
        <p:txBody>
          <a:bodyPr lIns="95250" tIns="47625" rIns="95250" bIns="47625" rtlCol="0" anchor="t">
            <a:spAutoFit/>
          </a:bodyPr>
          <a:lstStyle/>
          <a:p>
            <a:pPr>
              <a:defRPr lang="en-US" sz="1400" dirty="0"/>
            </a:pPr>
            <a:endParaRPr lang="en-US" dirty="0"/>
          </a:p>
        </p:txBody>
      </p:sp>
      <p:sp>
        <p:nvSpPr>
          <p:cNvPr id="4" name="Text Box 4">
            <a:extLst>
              <a:ext uri="{E0E9F486-C528-4E82-8AA2-5C27C374FB8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6F6FDB8-CBCF-4AA7-A186-1BEC6713C33F}"/>
              </a:ext>
            </a:extLst>
          </p:cNvPr>
          <p:cNvSpPr txBox="1"/>
          <p:nvPr/>
        </p:nvSpPr>
        <p:spPr>
          <a:xfrm>
            <a:off x="457200" y="1178290"/>
            <a:ext cx="8229600" cy="5391226"/>
          </a:xfrm>
          <a:prstGeom prst="rect">
            <a:avLst/>
          </a:prstGeom>
        </p:spPr>
        <p:txBody>
          <a:bodyPr lIns="95250" tIns="47625" rIns="95250" bIns="47625" rtlCol="0">
            <a:noAutofit/>
          </a:bodyPr>
          <a:lstStyle/>
          <a:p>
            <a:pPr>
              <a:defRPr lang="en-US" sz="1400" dirty="0"/>
            </a:pPr>
            <a:r>
              <a:rPr lang="en-US" sz="1400" b="1" dirty="0">
                <a:solidFill>
                  <a:schemeClr val="tx1"/>
                </a:solidFill>
                <a:latin typeface="Times New Roman" panose="02020603050405020304" pitchFamily="18" charset="0"/>
                <a:cs typeface="Times New Roman" panose="02020603050405020304" pitchFamily="18" charset="0"/>
              </a:rPr>
              <a:t>1. Convolutional Neural Network (CNN):</a:t>
            </a:r>
          </a:p>
          <a:p>
            <a:pPr>
              <a:defRPr lang="en-US" sz="1400" dirty="0"/>
            </a:pP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b="1" dirty="0">
                <a:solidFill>
                  <a:schemeClr val="tx1"/>
                </a:solidFill>
                <a:latin typeface="Times New Roman" panose="02020603050405020304" pitchFamily="18" charset="0"/>
                <a:cs typeface="Times New Roman" panose="02020603050405020304" pitchFamily="18" charset="0"/>
              </a:rPr>
              <a:t>Overview:</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Convolutional Neural Network (CNN) is a deep learning algorithm specifically designed for image analysis.</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It is used in this project to automatically learn features from skin lesion images and classify them as benign or malignant.</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CNN eliminates the need for manual feature extraction by learning patterns directly from data.</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1" dirty="0">
                <a:solidFill>
                  <a:schemeClr val="tx1"/>
                </a:solidFill>
                <a:latin typeface="Times New Roman" panose="02020603050405020304" pitchFamily="18" charset="0"/>
                <a:cs typeface="Times New Roman" panose="02020603050405020304" pitchFamily="18" charset="0"/>
              </a:rPr>
              <a:t>Working of CNN:</a:t>
            </a:r>
            <a:br>
              <a:rPr lang="en-US" sz="1400" dirty="0">
                <a:solidFill>
                  <a:schemeClr val="tx1"/>
                </a:solidFill>
                <a:latin typeface="Times New Roman" panose="02020603050405020304" pitchFamily="18" charset="0"/>
                <a:cs typeface="Times New Roman" panose="02020603050405020304" pitchFamily="18" charset="0"/>
              </a:rPr>
            </a:br>
            <a:r>
              <a:rPr lang="en-US" sz="1400" b="1" dirty="0">
                <a:solidFill>
                  <a:schemeClr val="tx1"/>
                </a:solidFill>
                <a:latin typeface="Times New Roman" panose="02020603050405020304" pitchFamily="18" charset="0"/>
                <a:cs typeface="Times New Roman" panose="02020603050405020304" pitchFamily="18" charset="0"/>
              </a:rPr>
              <a:t>Convolution Layer:</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Applies filters on input images to extract low-level features such as edges, textures, and color patterns.</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1" dirty="0">
                <a:solidFill>
                  <a:schemeClr val="tx1"/>
                </a:solidFill>
                <a:latin typeface="Times New Roman" panose="02020603050405020304" pitchFamily="18" charset="0"/>
                <a:cs typeface="Times New Roman" panose="02020603050405020304" pitchFamily="18" charset="0"/>
              </a:rPr>
              <a:t>Activation Function (ReLU)</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Introduces non-linearity to capture complex lesion patterns.</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1" dirty="0">
                <a:solidFill>
                  <a:schemeClr val="tx1"/>
                </a:solidFill>
                <a:latin typeface="Times New Roman" panose="02020603050405020304" pitchFamily="18" charset="0"/>
                <a:cs typeface="Times New Roman" panose="02020603050405020304" pitchFamily="18" charset="0"/>
              </a:rPr>
              <a:t> Pooling Layer (Max Pooling)</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Reduces image dimensions while retaining important features.</a:t>
            </a:r>
            <a:br>
              <a:rPr lang="en-US" sz="1400" dirty="0">
                <a:solidFill>
                  <a:schemeClr val="tx1"/>
                </a:solidFill>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Helps reduce overfitting and computational cost.</a:t>
            </a:r>
            <a:br>
              <a:rPr lang="en-US" sz="1400" dirty="0">
                <a:solidFill>
                  <a:schemeClr val="tx1"/>
                </a:solidFill>
                <a:latin typeface="Times New Roman" panose="02020603050405020304" pitchFamily="18" charset="0"/>
                <a:cs typeface="Times New Roman" panose="02020603050405020304" pitchFamily="18" charset="0"/>
              </a:rPr>
            </a:b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1CB85270-5E6B-41B2-8FF5-D71ACE9B147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le 1">
            <a:extLst>
              <a:ext uri="{4AB15BF6-0EF1-42D7-9E39-70A13109E2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1B0DB74-5323-4CF5-8268-C5940BCF4C80}"/>
              </a:ext>
            </a:extLst>
          </p:cNvPr>
          <p:cNvSpPr>
            <a:spLocks noGrp="1"/>
          </p:cNvSpPr>
          <p:nvPr>
            <p:ph type="title"/>
          </p:nvPr>
        </p:nvSpPr>
        <p:spPr/>
        <p:txBody>
          <a:bodyPr rtlCol="0">
            <a:normAutofit/>
          </a:bodyPr>
          <a:lstStyle/>
          <a:p>
            <a:r>
              <a:rPr lang="en-US" sz="2800" dirty="0" err="1">
                <a:latin typeface="Times New Roman" panose="02020603050405020304" pitchFamily="18" charset="0"/>
                <a:cs typeface="Times New Roman" panose="02020603050405020304" pitchFamily="18" charset="0"/>
              </a:rPr>
              <a:t>ALGORHITMS</a:t>
            </a:r>
          </a:p>
        </p:txBody>
      </p:sp>
      <p:sp>
        <p:nvSpPr>
          <p:cNvPr id="3" name="Text Box 2">
            <a:extLst>
              <a:ext uri="{95FFF05D-3E23-46C0-B3E6-CF933633CD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8DE0A5-C2BF-479C-89A5-92E91E0AE569}"/>
              </a:ext>
            </a:extLst>
          </p:cNvPr>
          <p:cNvSpPr txBox="1"/>
          <p:nvPr/>
        </p:nvSpPr>
        <p:spPr>
          <a:xfrm>
            <a:off x="457200" y="1407918"/>
            <a:ext cx="8229600" cy="3327834"/>
          </a:xfrm>
          <a:prstGeom prst="rect">
            <a:avLst/>
          </a:prstGeom>
        </p:spPr>
        <p:txBody>
          <a:bodyPr lIns="95250" tIns="47625" rIns="95250" bIns="47625" rtlCol="0" anchor="t">
            <a:spAutoFit/>
          </a:bodyPr>
          <a:lstStyle/>
          <a:p>
            <a:pPr>
              <a:defRPr lang="en-US" sz="1400" dirty="0"/>
            </a:pPr>
            <a:r>
              <a:rPr lang="en-US" b="1" dirty="0">
                <a:latin typeface="Times New Roman" panose="02020603050405020304" pitchFamily="18" charset="0"/>
                <a:cs typeface="Times New Roman" panose="02020603050405020304" pitchFamily="18" charset="0"/>
              </a:rPr>
              <a:t>Fully Connected Layer</a:t>
            </a:r>
          </a:p>
          <a:p>
            <a:pPr>
              <a:defRPr lang="en-US" sz="1400" dirty="0"/>
            </a:pP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Combines extracted features for final decision-making.</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Output Layer</a:t>
            </a:r>
            <a:br>
              <a:rPr lang="en-US" b="1"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Uses Sigmoid activation to classify lesions into benign or malignant.</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Why CNN is Used</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Skin lesions have complex visual patterns that cannot be captured using traditional methods.</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CNN provides high accuracy and robustness for medical image classification.</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Automatically adapts to variations in skin tone, lighting, and lesion shape.</a:t>
            </a:r>
          </a:p>
        </p:txBody>
      </p:sp>
    </p:spTree>
    <p:extLst>
      <p:ext uri="{07953744-EAD6-41AA-AB88-437899287D5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a:extLst>
              <a:ext uri="{3EFBE5AB-83C8-41E0-9F4B-7027784F0D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FC0E4F-40FD-4A7F-9E01-57669964635A}"/>
              </a:ext>
            </a:extLst>
          </p:cNvPr>
          <p:cNvSpPr>
            <a:spLocks noGrp="1"/>
          </p:cNvSpPr>
          <p:nvPr>
            <p:ph type="title"/>
          </p:nvPr>
        </p:nvSpPr>
        <p:spPr/>
        <p:txBody>
          <a:bodyPr rtlCol="0"/>
          <a:lstStyle/>
          <a:p>
            <a:r>
              <a:rPr lang="en-US" sz="2800" dirty="0">
                <a:latin typeface="Times New Roman"/>
              </a:rPr>
              <a:t>ABSTRACT</a:t>
            </a:r>
          </a:p>
        </p:txBody>
      </p:sp>
      <p:sp>
        <p:nvSpPr>
          <p:cNvPr id="3" name="Text Box 2">
            <a:extLst>
              <a:ext uri="{FDD0A583-C1CA-4568-B66D-B54D020785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B94D1C-AF65-42D2-B1F7-AD102657C89C}"/>
              </a:ext>
            </a:extLst>
          </p:cNvPr>
          <p:cNvSpPr txBox="1"/>
          <p:nvPr/>
        </p:nvSpPr>
        <p:spPr>
          <a:xfrm>
            <a:off x="301732" y="1417634"/>
            <a:ext cx="8385067" cy="3758721"/>
          </a:xfrm>
          <a:prstGeom prst="rect">
            <a:avLst/>
          </a:prstGeom>
        </p:spPr>
        <p:txBody>
          <a:bodyPr lIns="95250" tIns="47625" rIns="95250" bIns="47625" rtlCol="0" anchor="t">
            <a:spAutoFit/>
          </a:bodyPr>
          <a:lstStyle/>
          <a:p>
            <a:pPr marL="0" indent="0">
              <a:buNone/>
              <a:defRPr lang="en-US" sz="1400" dirty="0"/>
            </a:pPr>
            <a:r>
              <a:rPr lang="en-US" sz="1400" dirty="0">
                <a:latin typeface="Times New Roman"/>
              </a:rPr>
              <a:t>❖ Early detection of skin cancer improves survival and reduces costs. This AI system uses deep learning with an enhanced Harris Hawk Optimization algorithm to detect and classify eight skin cancer types from </a:t>
            </a:r>
            <a:r>
              <a:rPr lang="en-US" sz="1400" dirty="0" err="1">
                <a:latin typeface="Times New Roman"/>
              </a:rPr>
              <a:t>dermoscopic</a:t>
            </a:r>
            <a:r>
              <a:rPr lang="en-US" sz="1400" dirty="0">
                <a:latin typeface="Times New Roman"/>
              </a:rPr>
              <a:t> images.</a:t>
            </a:r>
          </a:p>
          <a:p>
            <a:pPr marL="0" indent="0">
              <a:buNone/>
              <a:defRPr lang="en-US" sz="1400" dirty="0"/>
            </a:pPr>
            <a:endParaRPr lang="en-US" sz="1400" dirty="0">
              <a:latin typeface="Times New Roman"/>
            </a:endParaRPr>
          </a:p>
          <a:p>
            <a:pPr marL="0" indent="0">
              <a:buNone/>
              <a:defRPr lang="en-US" sz="1400" dirty="0"/>
            </a:pPr>
            <a:r>
              <a:rPr lang="en-US" sz="1400" dirty="0">
                <a:latin typeface="Times New Roman"/>
              </a:rPr>
              <a:t>❖ Trained on 25,331 images from the </a:t>
            </a:r>
            <a:r>
              <a:rPr lang="en-US" sz="1400" dirty="0" err="1">
                <a:latin typeface="Times New Roman"/>
              </a:rPr>
              <a:t>ISIC</a:t>
            </a:r>
            <a:r>
              <a:rPr lang="en-US" sz="1400" dirty="0">
                <a:latin typeface="Times New Roman"/>
              </a:rPr>
              <a:t> 2019 dataset, it applies advanced preprocessing, data augmentation, and noise reduction for robust performance across diverse cases.</a:t>
            </a:r>
          </a:p>
          <a:p>
            <a:pPr marL="0" indent="0">
              <a:buNone/>
              <a:defRPr lang="en-US" sz="1400" dirty="0"/>
            </a:pPr>
            <a:endParaRPr lang="en-US" sz="1400" dirty="0">
              <a:latin typeface="Times New Roman"/>
            </a:endParaRPr>
          </a:p>
          <a:p>
            <a:pPr marL="0" indent="0">
              <a:buNone/>
              <a:defRPr lang="en-US" sz="1400" dirty="0"/>
            </a:pPr>
            <a:r>
              <a:rPr lang="en-US" sz="1400" dirty="0">
                <a:latin typeface="Times New Roman"/>
              </a:rPr>
              <a:t>❖ It achieves 96.2% accuracy, 0.96 F1-score, and 0.981 ROC-</a:t>
            </a:r>
            <a:r>
              <a:rPr lang="en-US" sz="1400" dirty="0" err="1">
                <a:latin typeface="Times New Roman"/>
              </a:rPr>
              <a:t>AUC</a:t>
            </a:r>
            <a:r>
              <a:rPr lang="en-US" sz="1400" dirty="0">
                <a:latin typeface="Times New Roman"/>
              </a:rPr>
              <a:t>, outperforming standard models by 5% through optimized </a:t>
            </a:r>
            <a:r>
              <a:rPr lang="en-US" sz="1400" dirty="0" err="1">
                <a:latin typeface="Times New Roman"/>
              </a:rPr>
              <a:t>hyperparameters</a:t>
            </a:r>
            <a:r>
              <a:rPr lang="en-US" sz="1400" dirty="0">
                <a:latin typeface="Times New Roman"/>
              </a:rPr>
              <a:t>. Features like transfer learning, attention mechanisms, and Grad-CAM </a:t>
            </a:r>
            <a:r>
              <a:rPr lang="en-US" sz="1400" dirty="0" err="1">
                <a:latin typeface="Times New Roman"/>
              </a:rPr>
              <a:t>heatmaps</a:t>
            </a:r>
            <a:r>
              <a:rPr lang="en-US" sz="1400" dirty="0">
                <a:latin typeface="Times New Roman"/>
              </a:rPr>
              <a:t> improve accuracy and provide clinical </a:t>
            </a:r>
            <a:r>
              <a:rPr lang="en-US" sz="1400" dirty="0" err="1">
                <a:latin typeface="Times New Roman"/>
              </a:rPr>
              <a:t>interpretability</a:t>
            </a:r>
            <a:r>
              <a:rPr lang="en-US" sz="1400" dirty="0">
                <a:latin typeface="Times New Roman"/>
              </a:rPr>
              <a:t>. </a:t>
            </a:r>
          </a:p>
          <a:p>
            <a:pPr marL="0" indent="0">
              <a:buNone/>
              <a:defRPr lang="en-US" sz="1400" dirty="0"/>
            </a:pPr>
            <a:endParaRPr lang="en-US" sz="1400" dirty="0">
              <a:latin typeface="Times New Roman"/>
            </a:endParaRPr>
          </a:p>
          <a:p>
            <a:pPr marL="0" indent="0">
              <a:buNone/>
              <a:defRPr lang="en-US" sz="1400" dirty="0"/>
            </a:pPr>
            <a:r>
              <a:rPr lang="en-US" sz="1400" dirty="0">
                <a:latin typeface="Times New Roman"/>
              </a:rPr>
              <a:t>❖ The system reduces diagnostic errors (from 15–30% to under 4%), cuts analysis time (from 30 minutes to under 1 minute), and enables consistent, objective evaluations. </a:t>
            </a:r>
          </a:p>
          <a:p>
            <a:pPr marL="0" indent="0">
              <a:buNone/>
              <a:defRPr lang="en-US" sz="1400" dirty="0"/>
            </a:pPr>
            <a:endParaRPr lang="en-US" sz="1400" dirty="0">
              <a:latin typeface="Times New Roman"/>
            </a:endParaRPr>
          </a:p>
          <a:p>
            <a:pPr marL="0" indent="0">
              <a:buNone/>
              <a:defRPr lang="en-US" sz="1400" dirty="0"/>
            </a:pPr>
            <a:r>
              <a:rPr lang="en-US" sz="1400" dirty="0">
                <a:latin typeface="Times New Roman"/>
              </a:rPr>
              <a:t>❖It supports timely treatment, lowers healthcare costs, improves access, and enhances precision oncology. Integration into clinics and telemedicine promotes equitable, reproducible, and data-driven care for underserved populations.</a:t>
            </a:r>
          </a:p>
        </p:txBody>
      </p:sp>
      <p:sp>
        <p:nvSpPr>
          <p:cNvPr id="4" name="Text Box 3">
            <a:extLst>
              <a:ext uri="{81852C81-D532-4A84-B588-0EAE11B194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370BB7-19BC-4336-B781-83AF3D1053E0}"/>
              </a:ext>
            </a:extLst>
          </p:cNvPr>
          <p:cNvSpPr txBox="1"/>
          <p:nvPr/>
        </p:nvSpPr>
        <p:spPr>
          <a:xfrm>
            <a:off x="323973" y="5293423"/>
            <a:ext cx="8496053" cy="742511"/>
          </a:xfrm>
          <a:prstGeom prst="rect">
            <a:avLst/>
          </a:prstGeom>
        </p:spPr>
        <p:txBody>
          <a:bodyPr lIns="95250" tIns="47625" rIns="95250" bIns="47625" rtlCol="0" anchor="t">
            <a:spAutoFit/>
          </a:bodyPr>
          <a:lstStyle/>
          <a:p>
            <a:pPr marL="0" indent="0">
              <a:buNone/>
              <a:defRPr lang="en-US" sz="1400" dirty="0"/>
            </a:pPr>
            <a:r>
              <a:rPr lang="en-US" sz="1400" b="0" dirty="0">
                <a:latin typeface="Times New Roman"/>
              </a:rPr>
              <a:t>❖ </a:t>
            </a:r>
            <a:r>
              <a:rPr lang="en-US" sz="1400" b="1" dirty="0">
                <a:latin typeface="Times New Roman"/>
              </a:rPr>
              <a:t>Keywords: </a:t>
            </a:r>
            <a:r>
              <a:rPr lang="en-US" sz="1400" b="0" dirty="0">
                <a:latin typeface="Times New Roman"/>
              </a:rPr>
              <a:t>Skin Cancer Detection, Early Cancer Detection, Artificial Intelligence, Deep Learning, Convolutional Neural Networks, Enhanced Harris Hawk Optimization, Medical Image Analysis, </a:t>
            </a:r>
            <a:r>
              <a:rPr lang="en-US" sz="1400" b="0" dirty="0" err="1">
                <a:latin typeface="Times New Roman"/>
              </a:rPr>
              <a:t>Dermoscopic</a:t>
            </a:r>
            <a:r>
              <a:rPr lang="en-US" sz="1400" b="0" dirty="0">
                <a:latin typeface="Times New Roman"/>
              </a:rPr>
              <a:t> Analysis, Automated Diagnosis, Explainable AI, Telemedicine, Precision Medicine</a:t>
            </a:r>
          </a:p>
        </p:txBody>
      </p:sp>
    </p:spTree>
    <p:extLst>
      <p:ext uri="{80449243-79E8-4647-BC5C-4A78B1B4B9F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le 1">
            <a:extLst>
              <a:ext uri="{C792C6D0-24A1-4686-BB17-9589D6ABA3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1871F10-587E-4E6B-AC51-C6FBAED57EE4}"/>
              </a:ext>
            </a:extLst>
          </p:cNvPr>
          <p:cNvSpPr>
            <a:spLocks noGrp="1"/>
          </p:cNvSpPr>
          <p:nvPr>
            <p:ph type="title"/>
          </p:nvPr>
        </p:nvSpPr>
        <p:spPr/>
        <p:txBody>
          <a:bodyPr rtlCol="0">
            <a:normAutofit/>
          </a:bodyPr>
          <a:lstStyle/>
          <a:p>
            <a:r>
              <a:rPr lang="en-US" sz="2800" dirty="0" err="1">
                <a:latin typeface="Times New Roman" panose="02020603050405020304" pitchFamily="18" charset="0"/>
                <a:cs typeface="Times New Roman" panose="02020603050405020304" pitchFamily="18" charset="0"/>
              </a:rPr>
              <a:t>ALGORHITMS</a:t>
            </a:r>
          </a:p>
        </p:txBody>
      </p:sp>
      <p:sp>
        <p:nvSpPr>
          <p:cNvPr id="3" name="Text Box 2">
            <a:extLst>
              <a:ext uri="{F4ABD05C-2A80-48AF-ABFE-F97008D0BD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C011CA-1411-48A4-AA31-3EBEF830FB53}"/>
              </a:ext>
            </a:extLst>
          </p:cNvPr>
          <p:cNvSpPr txBox="1"/>
          <p:nvPr/>
        </p:nvSpPr>
        <p:spPr>
          <a:xfrm>
            <a:off x="457200" y="1417634"/>
            <a:ext cx="8229600" cy="4189608"/>
          </a:xfrm>
          <a:prstGeom prst="rect">
            <a:avLst/>
          </a:prstGeom>
        </p:spPr>
        <p:txBody>
          <a:bodyPr lIns="95250" tIns="47625" rIns="95250" bIns="47625" rtlCol="0" anchor="t">
            <a:spAutoFit/>
          </a:bodyPr>
          <a:lstStyle/>
          <a:p>
            <a:pPr>
              <a:defRPr lang="en-US" sz="1400" dirty="0"/>
            </a:pPr>
            <a:r>
              <a:rPr lang="en-US" b="1" dirty="0">
                <a:latin typeface="Times New Roman" panose="02020603050405020304" pitchFamily="18" charset="0"/>
                <a:cs typeface="Times New Roman" panose="02020603050405020304" pitchFamily="18" charset="0"/>
              </a:rPr>
              <a:t>2. Enhanced Harris Hawks Optimization (</a:t>
            </a:r>
            <a:r>
              <a:rPr lang="en-US" b="1" dirty="0" err="1">
                <a:latin typeface="Times New Roman" panose="02020603050405020304" pitchFamily="18" charset="0"/>
                <a:cs typeface="Times New Roman" panose="02020603050405020304" pitchFamily="18" charset="0"/>
              </a:rPr>
              <a:t>EHHO</a:t>
            </a:r>
            <a:r>
              <a:rPr lang="en-US" b="1" dirty="0">
                <a:latin typeface="Times New Roman" panose="02020603050405020304" pitchFamily="18" charset="0"/>
                <a:cs typeface="Times New Roman" panose="02020603050405020304" pitchFamily="18" charset="0"/>
              </a:rPr>
              <a:t>):</a:t>
            </a:r>
          </a:p>
          <a:p>
            <a:pPr>
              <a:defRPr lang="en-US" sz="1400" dirty="0"/>
            </a:pP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Overview:</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Enhanced Harris Hawks Optimization (</a:t>
            </a:r>
            <a:r>
              <a:rPr lang="en-US" dirty="0" err="1">
                <a:latin typeface="Times New Roman" panose="02020603050405020304" pitchFamily="18" charset="0"/>
                <a:cs typeface="Times New Roman" panose="02020603050405020304" pitchFamily="18" charset="0"/>
              </a:rPr>
              <a:t>EHHO</a:t>
            </a:r>
            <a:r>
              <a:rPr lang="en-US" dirty="0">
                <a:latin typeface="Times New Roman" panose="02020603050405020304" pitchFamily="18" charset="0"/>
                <a:cs typeface="Times New Roman" panose="02020603050405020304" pitchFamily="18" charset="0"/>
              </a:rPr>
              <a:t>) is a nature-inspired optimization algorithm.</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is based on the cooperative hunting behavior of Harris hawks.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EHHO</a:t>
            </a:r>
            <a:r>
              <a:rPr lang="en-US" dirty="0">
                <a:latin typeface="Times New Roman" panose="02020603050405020304" pitchFamily="18" charset="0"/>
                <a:cs typeface="Times New Roman" panose="02020603050405020304" pitchFamily="18" charset="0"/>
              </a:rPr>
              <a:t> is used in this project to optimize CNN-related parameters and improve classification performance.</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Working Principle:</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Exploration Phase</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Hawks search the solution space randomly to avoid local optima.</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Exploitation Phase</a:t>
            </a:r>
            <a:br>
              <a:rPr lang="en-US" b="1"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Hawks cooperatively attack the target (optimal solution).</a:t>
            </a:r>
          </a:p>
        </p:txBody>
      </p:sp>
    </p:spTree>
    <p:extLst>
      <p:ext uri="{52B56232-35E5-42E1-8CC4-5382B19703B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le 1">
            <a:extLst>
              <a:ext uri="{40DEA917-8C9D-4D46-B797-A0D68A9F905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C30ACC9-46CF-45FA-85E9-1066DD4558A5}"/>
              </a:ext>
            </a:extLst>
          </p:cNvPr>
          <p:cNvSpPr>
            <a:spLocks noGrp="1"/>
          </p:cNvSpPr>
          <p:nvPr>
            <p:ph type="title"/>
          </p:nvPr>
        </p:nvSpPr>
        <p:spPr/>
        <p:txBody>
          <a:bodyPr rtlCol="0">
            <a:normAutofit/>
          </a:bodyPr>
          <a:lstStyle/>
          <a:p>
            <a:r>
              <a:rPr lang="en-US" sz="2800" dirty="0" err="1">
                <a:latin typeface="Times New Roman"/>
              </a:rPr>
              <a:t>ALGORHITMS</a:t>
            </a:r>
          </a:p>
        </p:txBody>
      </p:sp>
      <p:sp>
        <p:nvSpPr>
          <p:cNvPr id="3" name="Text Box 2">
            <a:extLst>
              <a:ext uri="{02CD8A54-C9F8-4A40-AE9C-7958B45C44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5F0AC7-592E-4281-923C-3F491E4E9307}"/>
              </a:ext>
            </a:extLst>
          </p:cNvPr>
          <p:cNvSpPr txBox="1"/>
          <p:nvPr/>
        </p:nvSpPr>
        <p:spPr>
          <a:xfrm>
            <a:off x="457200" y="1417634"/>
            <a:ext cx="8229600" cy="4620496"/>
          </a:xfrm>
          <a:prstGeom prst="rect">
            <a:avLst/>
          </a:prstGeom>
        </p:spPr>
        <p:txBody>
          <a:bodyPr lIns="95250" tIns="47625" rIns="95250" bIns="47625" rtlCol="0" anchor="t">
            <a:spAutoFit/>
          </a:bodyPr>
          <a:lstStyle/>
          <a:p>
            <a:pPr>
              <a:defRPr lang="en-US" sz="1400" dirty="0"/>
            </a:pPr>
            <a:r>
              <a:rPr lang="en-US" b="1" dirty="0">
                <a:latin typeface="Times New Roman" panose="02020603050405020304" pitchFamily="18" charset="0"/>
                <a:cs typeface="Times New Roman" panose="02020603050405020304" pitchFamily="18" charset="0"/>
              </a:rPr>
              <a:t>Enhancement Mechanism</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Improves convergence speed.</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Balances exploration and exploitation more effectively than basic </a:t>
            </a:r>
            <a:r>
              <a:rPr lang="en-US" dirty="0" err="1">
                <a:latin typeface="Times New Roman" panose="02020603050405020304" pitchFamily="18" charset="0"/>
                <a:cs typeface="Times New Roman" panose="02020603050405020304" pitchFamily="18" charset="0"/>
              </a:rPr>
              <a:t>HHO</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EHHO</a:t>
            </a:r>
            <a:r>
              <a:rPr lang="en-US" dirty="0">
                <a:latin typeface="Times New Roman" panose="02020603050405020304" pitchFamily="18" charset="0"/>
                <a:cs typeface="Times New Roman" panose="02020603050405020304" pitchFamily="18" charset="0"/>
              </a:rPr>
              <a:t> dynamically adjusts parameters based on fitness values.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Role of </a:t>
            </a:r>
            <a:r>
              <a:rPr lang="en-US" b="1" dirty="0" err="1">
                <a:latin typeface="Times New Roman" panose="02020603050405020304" pitchFamily="18" charset="0"/>
                <a:cs typeface="Times New Roman" panose="02020603050405020304" pitchFamily="18" charset="0"/>
              </a:rPr>
              <a:t>EHHO</a:t>
            </a:r>
            <a:r>
              <a:rPr lang="en-US" b="1" dirty="0">
                <a:latin typeface="Times New Roman" panose="02020603050405020304" pitchFamily="18" charset="0"/>
                <a:cs typeface="Times New Roman" panose="02020603050405020304" pitchFamily="18" charset="0"/>
              </a:rPr>
              <a:t> in the Project</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Optimizes CNN </a:t>
            </a:r>
            <a:r>
              <a:rPr lang="en-US" b="1" dirty="0" err="1">
                <a:latin typeface="Times New Roman" panose="02020603050405020304" pitchFamily="18" charset="0"/>
                <a:cs typeface="Times New Roman" panose="02020603050405020304" pitchFamily="18" charset="0"/>
              </a:rPr>
              <a:t>hyperparameters</a:t>
            </a:r>
            <a:r>
              <a:rPr lang="en-US" b="1" dirty="0">
                <a:latin typeface="Times New Roman" panose="02020603050405020304" pitchFamily="18" charset="0"/>
                <a:cs typeface="Times New Roman" panose="02020603050405020304" pitchFamily="18" charset="0"/>
              </a:rPr>
              <a:t> such as:</a:t>
            </a:r>
            <a:br>
              <a:rPr lang="en-US"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Learning rate</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Number of neurons</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Feature selection or weight tuning</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Improves overall prediction accuracy and stability.</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Reduces </a:t>
            </a:r>
            <a:r>
              <a:rPr lang="en-US" dirty="0" err="1">
                <a:latin typeface="Times New Roman" panose="02020603050405020304" pitchFamily="18" charset="0"/>
                <a:cs typeface="Times New Roman" panose="02020603050405020304" pitchFamily="18" charset="0"/>
              </a:rPr>
              <a:t>overfitting</a:t>
            </a:r>
            <a:r>
              <a:rPr lang="en-US" dirty="0">
                <a:latin typeface="Times New Roman" panose="02020603050405020304" pitchFamily="18" charset="0"/>
                <a:cs typeface="Times New Roman" panose="02020603050405020304" pitchFamily="18" charset="0"/>
              </a:rPr>
              <a:t> and improves generalization</a:t>
            </a:r>
          </a:p>
        </p:txBody>
      </p:sp>
    </p:spTree>
    <p:extLst>
      <p:ext uri="{B90A8F55-96FB-4ACD-AD80-9DEEB027475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le 1">
            <a:extLst>
              <a:ext uri="{4C278429-FDF0-45B9-9D06-DCE2C295E3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DDCA39-8DD7-47A0-ACA1-64366FA6583F}"/>
              </a:ext>
            </a:extLst>
          </p:cNvPr>
          <p:cNvSpPr>
            <a:spLocks noGrp="1"/>
          </p:cNvSpPr>
          <p:nvPr>
            <p:ph type="title"/>
          </p:nvPr>
        </p:nvSpPr>
        <p:spPr/>
        <p:txBody>
          <a:bodyPr rtlCol="0">
            <a:normAutofit/>
          </a:bodyPr>
          <a:lstStyle/>
          <a:p>
            <a:r>
              <a:rPr lang="en-US" sz="2800" dirty="0" err="1">
                <a:latin typeface="Times New Roman"/>
              </a:rPr>
              <a:t>ALGORHITMS</a:t>
            </a:r>
          </a:p>
        </p:txBody>
      </p:sp>
      <p:sp>
        <p:nvSpPr>
          <p:cNvPr id="3" name="Text Box 2">
            <a:extLst>
              <a:ext uri="{71AE3AE4-C655-4D62-B78C-5B0EC98E81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0654B8-8A7C-45A6-A89F-DF423D65E011}"/>
              </a:ext>
            </a:extLst>
          </p:cNvPr>
          <p:cNvSpPr txBox="1"/>
          <p:nvPr/>
        </p:nvSpPr>
        <p:spPr>
          <a:xfrm>
            <a:off x="457200" y="1417634"/>
            <a:ext cx="8229600" cy="2466060"/>
          </a:xfrm>
          <a:prstGeom prst="rect">
            <a:avLst/>
          </a:prstGeom>
        </p:spPr>
        <p:txBody>
          <a:bodyPr lIns="95250" tIns="47625" rIns="95250" bIns="47625" rtlCol="0" anchor="t">
            <a:spAutoFit/>
          </a:bodyPr>
          <a:lstStyle/>
          <a:p>
            <a:pPr>
              <a:defRPr lang="en-US" sz="1400" dirty="0"/>
            </a:pPr>
            <a:r>
              <a:rPr lang="en-US" b="1" dirty="0">
                <a:latin typeface="Times New Roman" panose="02020603050405020304" pitchFamily="18" charset="0"/>
                <a:cs typeface="Times New Roman" panose="02020603050405020304" pitchFamily="18" charset="0"/>
              </a:rPr>
              <a:t>Advantages of Using CNN + </a:t>
            </a:r>
            <a:r>
              <a:rPr lang="en-US" b="1" dirty="0" err="1">
                <a:latin typeface="Times New Roman" panose="02020603050405020304" pitchFamily="18" charset="0"/>
                <a:cs typeface="Times New Roman" panose="02020603050405020304" pitchFamily="18" charset="0"/>
              </a:rPr>
              <a:t>EHHO</a:t>
            </a:r>
            <a:r>
              <a:rPr lang="en-US" b="1" dirty="0">
                <a:latin typeface="Times New Roman" panose="02020603050405020304" pitchFamily="18" charset="0"/>
                <a:cs typeface="Times New Roman" panose="02020603050405020304" pitchFamily="18" charset="0"/>
              </a:rPr>
              <a:t> Together</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CNN performs powerful automatic feature extraction.</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EHHO</a:t>
            </a:r>
            <a:r>
              <a:rPr lang="en-US" dirty="0">
                <a:latin typeface="Times New Roman" panose="02020603050405020304" pitchFamily="18" charset="0"/>
                <a:cs typeface="Times New Roman" panose="02020603050405020304" pitchFamily="18" charset="0"/>
              </a:rPr>
              <a:t> enhances CNN performance through optimal parameter tuning.</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Combination improves accuracy, convergence speed, and reliability.</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Suitable for medical diagnosis where precision and recall are critical.</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Reduces human intervention and diagnostic errors.</a:t>
            </a:r>
          </a:p>
        </p:txBody>
      </p:sp>
    </p:spTree>
    <p:extLst>
      <p:ext uri="{A1EE32A6-AAE3-4132-81C3-6730B5F9A08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pic>
        <p:nvPicPr>
          <p:cNvPr id="2" name="Image 2">
            <a:extLst>
              <a:ext uri="{BADA7854-2D8B-46EF-A44A-0B72EDA18B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705E4E-E916-4E0B-9407-C317E5A5FB90}"/>
              </a:ext>
            </a:extLst>
          </p:cNvPr>
          <p:cNvPicPr>
            <a:picLocks noChangeAspect="1"/>
          </p:cNvPicPr>
          <p:nvPr/>
        </p:nvPicPr>
        <p:blipFill>
          <a:blip r:embed="rId2"/>
          <a:stretch>
            <a:fillRect/>
          </a:stretch>
        </p:blipFill>
        <p:spPr>
          <a:xfrm>
            <a:off x="2195941" y="374780"/>
            <a:ext cx="4419819" cy="6245714"/>
          </a:xfrm>
          <a:prstGeom prst="rect">
            <a:avLst/>
          </a:prstGeom>
          <a:noFill/>
        </p:spPr>
      </p:pic>
    </p:spTree>
    <p:extLst>
      <p:ext uri="{4C7A1B50-5605-4A85-AF02-A6FC4D981EF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pic>
        <p:nvPicPr>
          <p:cNvPr id="2" name="Image 2">
            <a:extLst>
              <a:ext uri="{102B45FC-A500-4BF2-A81C-47316D3081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22CE90-8BA6-4E31-B33F-D7C33E7FC458}"/>
              </a:ext>
            </a:extLst>
          </p:cNvPr>
          <p:cNvPicPr>
            <a:picLocks noChangeAspect="1"/>
          </p:cNvPicPr>
          <p:nvPr/>
        </p:nvPicPr>
        <p:blipFill>
          <a:blip r:embed="rId2"/>
          <a:stretch>
            <a:fillRect/>
          </a:stretch>
        </p:blipFill>
        <p:spPr>
          <a:xfrm>
            <a:off x="0" y="1058059"/>
            <a:ext cx="9144000" cy="4741879"/>
          </a:xfrm>
          <a:prstGeom prst="rect">
            <a:avLst/>
          </a:prstGeom>
          <a:noFill/>
        </p:spPr>
      </p:pic>
    </p:spTree>
    <p:extLst>
      <p:ext uri="{6D84F838-74A8-4F9B-BBF9-CBCF23D24D7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pic>
        <p:nvPicPr>
          <p:cNvPr id="2" name="Image 2">
            <a:extLst>
              <a:ext uri="{F8F9893B-1F1F-46AA-A11B-7F76D0D651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830D2B-8D74-4336-B61B-D470B49A4DE4}"/>
              </a:ext>
            </a:extLst>
          </p:cNvPr>
          <p:cNvPicPr>
            <a:picLocks noChangeAspect="1"/>
          </p:cNvPicPr>
          <p:nvPr/>
        </p:nvPicPr>
        <p:blipFill>
          <a:blip r:embed="rId2"/>
          <a:stretch>
            <a:fillRect/>
          </a:stretch>
        </p:blipFill>
        <p:spPr>
          <a:xfrm>
            <a:off x="0" y="1093174"/>
            <a:ext cx="9144000" cy="4671651"/>
          </a:xfrm>
          <a:prstGeom prst="rect">
            <a:avLst/>
          </a:prstGeom>
          <a:noFill/>
        </p:spPr>
      </p:pic>
    </p:spTree>
    <p:extLst>
      <p:ext uri="{577C5AAF-33C4-48DF-9A47-0C7D737E5A0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pic>
        <p:nvPicPr>
          <p:cNvPr id="2" name="Image 2">
            <a:extLst>
              <a:ext uri="{95CCA943-CE4A-4EA3-A4BA-371D3927E43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E8D780-566A-4231-93DF-5C7F45714B5C}"/>
              </a:ext>
            </a:extLst>
          </p:cNvPr>
          <p:cNvPicPr>
            <a:picLocks noChangeAspect="1"/>
          </p:cNvPicPr>
          <p:nvPr/>
        </p:nvPicPr>
        <p:blipFill>
          <a:blip r:embed="rId2"/>
          <a:stretch>
            <a:fillRect/>
          </a:stretch>
        </p:blipFill>
        <p:spPr>
          <a:xfrm>
            <a:off x="2720940" y="519760"/>
            <a:ext cx="3962819" cy="6228264"/>
          </a:xfrm>
          <a:prstGeom prst="rect">
            <a:avLst/>
          </a:prstGeom>
          <a:noFill/>
        </p:spPr>
      </p:pic>
    </p:spTree>
    <p:extLst>
      <p:ext uri="{348320D1-2AA8-4963-9B6A-2FA32A9898A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pic>
        <p:nvPicPr>
          <p:cNvPr id="2" name="Image 2">
            <a:extLst>
              <a:ext uri="{CBE2B2A3-5DB5-408B-B1ED-2AB6DCCB86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B778E51-2C6A-4C6C-AFF0-34570D4AC92D}"/>
              </a:ext>
            </a:extLst>
          </p:cNvPr>
          <p:cNvPicPr>
            <a:picLocks noChangeAspect="1"/>
          </p:cNvPicPr>
          <p:nvPr/>
        </p:nvPicPr>
        <p:blipFill>
          <a:blip r:embed="rId2"/>
          <a:stretch>
            <a:fillRect/>
          </a:stretch>
        </p:blipFill>
        <p:spPr>
          <a:xfrm>
            <a:off x="1425711" y="527464"/>
            <a:ext cx="5835348" cy="6359680"/>
          </a:xfrm>
          <a:prstGeom prst="rect">
            <a:avLst/>
          </a:prstGeom>
          <a:noFill/>
        </p:spPr>
      </p:pic>
    </p:spTree>
    <p:extLst>
      <p:ext uri="{D5B38424-E11C-48E2-90FA-44BB2715F71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itle 1">
            <a:extLst>
              <a:ext uri="{7077D1D7-59B6-4775-8866-BD579577778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DFCACE-F012-4F9C-A168-CF444FD2D79B}"/>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ABC49AFA-F154-42ED-B3A6-8F07D766E70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0A1607-F36D-45FE-AD98-00D3EFEA9F5E}"/>
              </a:ext>
            </a:extLst>
          </p:cNvPr>
          <p:cNvPicPr>
            <a:picLocks noChangeAspect="1"/>
          </p:cNvPicPr>
          <p:nvPr/>
        </p:nvPicPr>
        <p:blipFill>
          <a:blip r:embed="rId2"/>
          <a:stretch>
            <a:fillRect/>
          </a:stretch>
        </p:blipFill>
        <p:spPr>
          <a:xfrm>
            <a:off x="9525" y="1047750"/>
            <a:ext cx="9125997" cy="4919853"/>
          </a:xfrm>
          <a:prstGeom prst="rect">
            <a:avLst/>
          </a:prstGeom>
          <a:noFill/>
        </p:spPr>
      </p:pic>
    </p:spTree>
    <p:extLst>
      <p:ext uri="{12E17842-640F-4A8F-B878-DABD0E2FA10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Title 1">
            <a:extLst>
              <a:ext uri="{D942F8E1-C69C-4B5A-9B3C-7D0F873CE1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D8CEC7-8F55-451A-97F4-5DBA28817F07}"/>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690A96D6-D799-4DB4-BF6C-9B5DCAA794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FB39A6-8A24-4B35-8BDB-DD3E8D1FDFBB}"/>
              </a:ext>
            </a:extLst>
          </p:cNvPr>
          <p:cNvPicPr>
            <a:picLocks noChangeAspect="1"/>
          </p:cNvPicPr>
          <p:nvPr/>
        </p:nvPicPr>
        <p:blipFill>
          <a:blip r:embed="rId2"/>
          <a:stretch>
            <a:fillRect/>
          </a:stretch>
        </p:blipFill>
        <p:spPr>
          <a:xfrm>
            <a:off x="0" y="1095184"/>
            <a:ext cx="9144000" cy="4731627"/>
          </a:xfrm>
          <a:prstGeom prst="rect">
            <a:avLst/>
          </a:prstGeom>
          <a:noFill/>
        </p:spPr>
      </p:pic>
    </p:spTree>
    <p:extLst>
      <p:ext uri="{C541FBC3-BDC7-4221-AB8B-F02D47061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a:extLst>
              <a:ext uri="{8CF33B30-2930-42F7-952A-1F01024255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5F6798-48A0-4E31-A6E7-E7146CCED447}"/>
              </a:ext>
            </a:extLst>
          </p:cNvPr>
          <p:cNvSpPr>
            <a:spLocks noGrp="1"/>
          </p:cNvSpPr>
          <p:nvPr>
            <p:ph type="title"/>
          </p:nvPr>
        </p:nvSpPr>
        <p:spPr/>
        <p:txBody>
          <a:bodyPr rtlCol="0">
            <a:normAutofit/>
          </a:bodyPr>
          <a:lstStyle/>
          <a:p>
            <a:r>
              <a:rPr lang="en-US" sz="2800" dirty="0">
                <a:latin typeface="Times New Roman"/>
              </a:rPr>
              <a:t>INTRODUCTION</a:t>
            </a:r>
          </a:p>
        </p:txBody>
      </p:sp>
      <p:sp>
        <p:nvSpPr>
          <p:cNvPr id="3" name="Text Box 4">
            <a:extLst>
              <a:ext uri="{DDBA3E75-0FED-432F-BA16-0D0AF41605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19AF09-1161-47AE-9803-0C22B6862F50}"/>
              </a:ext>
            </a:extLst>
          </p:cNvPr>
          <p:cNvSpPr txBox="1"/>
          <p:nvPr/>
        </p:nvSpPr>
        <p:spPr>
          <a:xfrm>
            <a:off x="457200" y="1755190"/>
            <a:ext cx="8229600" cy="2035173"/>
          </a:xfrm>
          <a:prstGeom prst="rect">
            <a:avLst/>
          </a:prstGeom>
        </p:spPr>
        <p:txBody>
          <a:bodyPr lIns="95250" tIns="47625" rIns="95250" bIns="47625" rtlCol="0" anchor="t">
            <a:spAutoFit/>
          </a:bodyPr>
          <a:lstStyle/>
          <a:p>
            <a:pPr>
              <a:defRPr lang="en-US" sz="1400" dirty="0"/>
            </a:pPr>
            <a:r>
              <a:rPr lang="en-US" sz="1400" dirty="0">
                <a:latin typeface="Times New Roman"/>
              </a:rPr>
              <a:t>❖ Skin cancer represents one of the most prevalent malignancies globally, with incidence rates increasing exponentially.</a:t>
            </a:r>
          </a:p>
          <a:p>
            <a:pPr>
              <a:defRPr lang="en-US" sz="1400" dirty="0"/>
            </a:pPr>
            <a:endParaRPr lang="en-US" sz="1400" dirty="0">
              <a:latin typeface="Times New Roman"/>
            </a:endParaRPr>
          </a:p>
          <a:p>
            <a:pPr>
              <a:defRPr lang="en-US" sz="1400" dirty="0"/>
            </a:pPr>
            <a:r>
              <a:rPr lang="en-US" sz="1400" dirty="0">
                <a:latin typeface="Times New Roman"/>
              </a:rPr>
              <a:t>❖ Traditional dermatological diagnosis methodologies depend heavily on subjective visual examination by specialized dermatologists—a process that is fundamentally time-consuming, resource-constrained, expertise-dependent, and subject to inter-observer diagnostic variability.</a:t>
            </a:r>
          </a:p>
          <a:p>
            <a:pPr>
              <a:defRPr lang="en-US" sz="1400" dirty="0"/>
            </a:pPr>
            <a:r>
              <a:rPr lang="en-US" sz="1400" dirty="0">
                <a:latin typeface="Times New Roman"/>
              </a:rPr>
              <a:t> </a:t>
            </a:r>
            <a:br>
              <a:rPr lang="en-US" sz="1400" dirty="0">
                <a:latin typeface="Times New Roman"/>
              </a:rPr>
            </a:br>
            <a:r>
              <a:rPr lang="en-US" sz="1400" dirty="0">
                <a:latin typeface="Times New Roman"/>
              </a:rPr>
              <a:t>❖ This project develops a comprehensive AI-powered diagnostic system automating skin cancer detection and classification using state-of-the-art deep learning combined with advanced bio-inspired optimization techniques.</a:t>
            </a:r>
          </a:p>
        </p:txBody>
      </p:sp>
    </p:spTree>
    <p:extLst>
      <p:ext uri="{244645B4-82E1-4F38-9BD7-DE3243B822C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Title 1">
            <a:extLst>
              <a:ext uri="{8AF457EB-A18F-4E48-BBCB-780D036342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4FF2ED-B1C8-4CFE-8DA2-1A352E240426}"/>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7A55A03C-E78A-4B5D-BAEB-A11D5BC51A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AEE0CB-A8FC-4848-8E76-2A618FDF3FB8}"/>
              </a:ext>
            </a:extLst>
          </p:cNvPr>
          <p:cNvPicPr>
            <a:picLocks noChangeAspect="1"/>
          </p:cNvPicPr>
          <p:nvPr/>
        </p:nvPicPr>
        <p:blipFill>
          <a:blip r:embed="rId2"/>
          <a:stretch>
            <a:fillRect/>
          </a:stretch>
        </p:blipFill>
        <p:spPr>
          <a:xfrm>
            <a:off x="0" y="1104900"/>
            <a:ext cx="9144000" cy="4880305"/>
          </a:xfrm>
          <a:prstGeom prst="rect">
            <a:avLst/>
          </a:prstGeom>
          <a:noFill/>
        </p:spPr>
      </p:pic>
    </p:spTree>
    <p:extLst>
      <p:ext uri="{8AB3B92A-6435-4366-8008-5B90C37E4FA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Title 1">
            <a:extLst>
              <a:ext uri="{E7AE52E7-8ACF-459B-86B9-302B21D169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D99CEFD-CAD2-45BC-AF4C-56878B0F7741}"/>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9926AD70-5CF4-46CB-AF6D-A8544232E7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789693-667B-4DD1-90D2-E10AA705F845}"/>
              </a:ext>
            </a:extLst>
          </p:cNvPr>
          <p:cNvPicPr>
            <a:picLocks noChangeAspect="1"/>
          </p:cNvPicPr>
          <p:nvPr/>
        </p:nvPicPr>
        <p:blipFill>
          <a:blip r:embed="rId2"/>
          <a:stretch>
            <a:fillRect/>
          </a:stretch>
        </p:blipFill>
        <p:spPr>
          <a:xfrm>
            <a:off x="0" y="1076325"/>
            <a:ext cx="9144000" cy="4789259"/>
          </a:xfrm>
          <a:prstGeom prst="rect">
            <a:avLst/>
          </a:prstGeom>
          <a:noFill/>
        </p:spPr>
      </p:pic>
    </p:spTree>
    <p:extLst>
      <p:ext uri="{16E917B0-6F84-4E8E-94F6-B99E8243E7E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Title 1">
            <a:extLst>
              <a:ext uri="{9A27A758-2956-488F-9781-47FC2AFFA77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6BB189-A8CA-406E-9284-94837D7526E8}"/>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FCA55DEF-8B21-405C-A9B4-D961F91027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57B667-44B9-4025-BAC1-154AC7C54536}"/>
              </a:ext>
            </a:extLst>
          </p:cNvPr>
          <p:cNvPicPr>
            <a:picLocks noChangeAspect="1"/>
          </p:cNvPicPr>
          <p:nvPr/>
        </p:nvPicPr>
        <p:blipFill>
          <a:blip r:embed="rId2"/>
          <a:stretch>
            <a:fillRect/>
          </a:stretch>
        </p:blipFill>
        <p:spPr>
          <a:xfrm>
            <a:off x="0" y="1066800"/>
            <a:ext cx="9144000" cy="4874241"/>
          </a:xfrm>
          <a:prstGeom prst="rect">
            <a:avLst/>
          </a:prstGeom>
          <a:noFill/>
        </p:spPr>
      </p:pic>
    </p:spTree>
    <p:extLst>
      <p:ext uri="{01A1D1BE-6095-4F21-AB46-8D891290C94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Title 1">
            <a:extLst>
              <a:ext uri="{743DADD3-AC38-4B9A-BA0A-6DE8893616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3D6061-72E9-4E9C-B7B8-170375F1C402}"/>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B6254AFB-4C8D-44D4-98EF-2C560B57E94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17CA3EF-9368-4ADC-BA81-C2D11658D70E}"/>
              </a:ext>
            </a:extLst>
          </p:cNvPr>
          <p:cNvPicPr>
            <a:picLocks noChangeAspect="1"/>
          </p:cNvPicPr>
          <p:nvPr/>
        </p:nvPicPr>
        <p:blipFill>
          <a:blip r:embed="rId2"/>
          <a:stretch>
            <a:fillRect/>
          </a:stretch>
        </p:blipFill>
        <p:spPr>
          <a:xfrm>
            <a:off x="0" y="1081920"/>
            <a:ext cx="9144000" cy="4846557"/>
          </a:xfrm>
          <a:prstGeom prst="rect">
            <a:avLst/>
          </a:prstGeom>
          <a:noFill/>
        </p:spPr>
      </p:pic>
    </p:spTree>
    <p:extLst>
      <p:ext uri="{EDE04B5B-7688-4CB1-BA2E-FB9F4E01B48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Title 1">
            <a:extLst>
              <a:ext uri="{0438FE58-8726-4B2C-8C6E-448D9376A6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CBDA1A4-E671-424E-98B7-2E477B922082}"/>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0D34C332-D65E-469A-BB9A-ABA4DD4016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934C97-7124-4053-86E4-CDB9C029F085}"/>
              </a:ext>
            </a:extLst>
          </p:cNvPr>
          <p:cNvPicPr>
            <a:picLocks noChangeAspect="1"/>
          </p:cNvPicPr>
          <p:nvPr/>
        </p:nvPicPr>
        <p:blipFill>
          <a:blip r:embed="rId2"/>
          <a:stretch>
            <a:fillRect/>
          </a:stretch>
        </p:blipFill>
        <p:spPr>
          <a:xfrm>
            <a:off x="0" y="1085850"/>
            <a:ext cx="9144000" cy="4912696"/>
          </a:xfrm>
          <a:prstGeom prst="rect">
            <a:avLst/>
          </a:prstGeom>
          <a:noFill/>
        </p:spPr>
      </p:pic>
    </p:spTree>
    <p:extLst>
      <p:ext uri="{0BBE4AB9-74E7-48FA-86EC-E10449574DE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Title 1">
            <a:extLst>
              <a:ext uri="{27028042-A31F-4A75-917F-7DA54A7B10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2C5AA8-84A1-49CE-AE6F-23732FDB415B}"/>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853885AC-52E1-423B-A418-E4576F115D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907525-AFC4-4DBE-9705-E806AEA8BC9E}"/>
              </a:ext>
            </a:extLst>
          </p:cNvPr>
          <p:cNvPicPr>
            <a:picLocks noChangeAspect="1"/>
          </p:cNvPicPr>
          <p:nvPr/>
        </p:nvPicPr>
        <p:blipFill>
          <a:blip r:embed="rId2"/>
          <a:stretch>
            <a:fillRect/>
          </a:stretch>
        </p:blipFill>
        <p:spPr>
          <a:xfrm>
            <a:off x="0" y="1104708"/>
            <a:ext cx="9144000" cy="4774511"/>
          </a:xfrm>
          <a:prstGeom prst="rect">
            <a:avLst/>
          </a:prstGeom>
          <a:noFill/>
        </p:spPr>
      </p:pic>
    </p:spTree>
    <p:extLst>
      <p:ext uri="{A5546E40-2FC9-482C-8A39-74E73F0D044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Title 1">
            <a:extLst>
              <a:ext uri="{57B1F879-A29A-48FC-A514-AD54B66F07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CBB8BF-D80E-42C2-9664-04B0A281341C}"/>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F27018F9-7983-4F19-AF89-0C40D2159BF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8087A8-6299-4C01-A15C-D526AD265D62}"/>
              </a:ext>
            </a:extLst>
          </p:cNvPr>
          <p:cNvPicPr>
            <a:picLocks noChangeAspect="1"/>
          </p:cNvPicPr>
          <p:nvPr/>
        </p:nvPicPr>
        <p:blipFill>
          <a:blip r:embed="rId2"/>
          <a:stretch>
            <a:fillRect/>
          </a:stretch>
        </p:blipFill>
        <p:spPr>
          <a:xfrm>
            <a:off x="0" y="1104900"/>
            <a:ext cx="9144000" cy="4872978"/>
          </a:xfrm>
          <a:prstGeom prst="rect">
            <a:avLst/>
          </a:prstGeom>
          <a:noFill/>
        </p:spPr>
      </p:pic>
    </p:spTree>
    <p:extLst>
      <p:ext uri="{72AFF6D9-C829-4CCB-BC78-1BDD60D188A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sp>
        <p:nvSpPr>
          <p:cNvPr id="2" name="Title 1">
            <a:extLst>
              <a:ext uri="{146C8C8A-64E2-4BB2-8E5E-290BF8DEF3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3CDBB2A-2325-4125-908D-03AACDB5920F}"/>
              </a:ext>
            </a:extLst>
          </p:cNvPr>
          <p:cNvSpPr>
            <a:spLocks noGrp="1"/>
          </p:cNvSpPr>
          <p:nvPr>
            <p:ph type="title"/>
          </p:nvPr>
        </p:nvSpPr>
        <p:spPr/>
        <p:txBody>
          <a:bodyPr rtlCol="0"/>
          <a:lstStyle/>
          <a:p>
            <a:r>
              <a:rPr lang="en-US" sz="2800" dirty="0">
                <a:latin typeface="Times New Roman"/>
              </a:rPr>
              <a:t>RESULT</a:t>
            </a:r>
          </a:p>
        </p:txBody>
      </p:sp>
      <p:pic>
        <p:nvPicPr>
          <p:cNvPr id="3" name="Image 2">
            <a:extLst>
              <a:ext uri="{5DC2A476-3FE6-4023-B12F-EE090A2ED7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1C9D1CC-BD9D-4779-914A-E7E0903EC444}"/>
              </a:ext>
            </a:extLst>
          </p:cNvPr>
          <p:cNvPicPr>
            <a:picLocks noChangeAspect="1"/>
          </p:cNvPicPr>
          <p:nvPr/>
        </p:nvPicPr>
        <p:blipFill>
          <a:blip r:embed="rId2"/>
          <a:stretch>
            <a:fillRect/>
          </a:stretch>
        </p:blipFill>
        <p:spPr>
          <a:xfrm>
            <a:off x="0" y="1143000"/>
            <a:ext cx="9144000" cy="4803101"/>
          </a:xfrm>
          <a:prstGeom prst="rect">
            <a:avLst/>
          </a:prstGeom>
          <a:noFill/>
        </p:spPr>
      </p:pic>
    </p:spTree>
    <p:extLst>
      <p:ext uri="{FBBDFC94-B9B9-46F3-ACB5-F106E74C236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Title 1">
            <a:extLst>
              <a:ext uri="{16A5D0F5-2926-4BF3-AC7D-ACCAE79732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D4DC70-DA0D-4450-85A4-3C36806B5A3F}"/>
              </a:ext>
            </a:extLst>
          </p:cNvPr>
          <p:cNvSpPr>
            <a:spLocks noGrp="1"/>
          </p:cNvSpPr>
          <p:nvPr>
            <p:ph type="title"/>
          </p:nvPr>
        </p:nvSpPr>
        <p:spPr/>
        <p:txBody>
          <a:bodyPr rtlCol="0">
            <a:noAutofit/>
          </a:bodyPr>
          <a:lstStyle/>
          <a:p>
            <a:r>
              <a:rPr lang="en-US" sz="2800" dirty="0">
                <a:latin typeface="Times New Roman"/>
              </a:rPr>
              <a:t>CONCLUSION</a:t>
            </a:r>
          </a:p>
        </p:txBody>
      </p:sp>
      <p:sp>
        <p:nvSpPr>
          <p:cNvPr id="3" name="Text Box 3">
            <a:extLst>
              <a:ext uri="{B07D9C7D-8204-4C69-B5B2-AA400E363C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98C1876-FD67-4B23-9824-44FC6F4A651E}"/>
              </a:ext>
            </a:extLst>
          </p:cNvPr>
          <p:cNvSpPr txBox="1"/>
          <p:nvPr/>
        </p:nvSpPr>
        <p:spPr>
          <a:xfrm>
            <a:off x="524617" y="1755190"/>
            <a:ext cx="8162182" cy="2035173"/>
          </a:xfrm>
          <a:prstGeom prst="rect">
            <a:avLst/>
          </a:prstGeom>
        </p:spPr>
        <p:txBody>
          <a:bodyPr lIns="95250" tIns="47625" rIns="95250" bIns="47625" rtlCol="0" anchor="t">
            <a:spAutoFit/>
          </a:bodyPr>
          <a:lstStyle/>
          <a:p>
            <a:pPr>
              <a:defRPr lang="en-US" sz="1400" dirty="0"/>
            </a:pPr>
            <a:r>
              <a:rPr lang="en-US" sz="1400" dirty="0">
                <a:latin typeface="Times New Roman"/>
              </a:rPr>
              <a:t>❖ </a:t>
            </a:r>
            <a:r>
              <a:rPr lang="en-US" dirty="0">
                <a:latin typeface="Times New Roman"/>
              </a:rPr>
              <a:t>This project successfully implements an automated skin lesion classification system enhanced with Harris Hawks Optimization.</a:t>
            </a:r>
          </a:p>
          <a:p>
            <a:pPr>
              <a:defRPr lang="en-US" sz="1400" dirty="0"/>
            </a:pPr>
            <a:br>
              <a:rPr lang="en-US" dirty="0">
                <a:latin typeface="Times New Roman"/>
              </a:rPr>
            </a:br>
            <a:r>
              <a:rPr lang="en-US" sz="1400" dirty="0">
                <a:latin typeface="Times New Roman"/>
              </a:rPr>
              <a:t>❖  </a:t>
            </a:r>
            <a:r>
              <a:rPr lang="en-US" dirty="0">
                <a:latin typeface="Times New Roman"/>
              </a:rPr>
              <a:t>By optimizing feature selection and model parameters, the system improves diagnostic accuracy and  computational efficiency.</a:t>
            </a:r>
          </a:p>
          <a:p>
            <a:pPr>
              <a:defRPr lang="en-US" sz="1400" dirty="0"/>
            </a:pPr>
            <a:br>
              <a:rPr lang="en-US" dirty="0">
                <a:latin typeface="Times New Roman"/>
              </a:rPr>
            </a:br>
            <a:r>
              <a:rPr lang="en-US" sz="1400" dirty="0">
                <a:latin typeface="Times New Roman"/>
              </a:rPr>
              <a:t>❖ </a:t>
            </a:r>
            <a:r>
              <a:rPr lang="en-US" dirty="0">
                <a:latin typeface="Times New Roman"/>
              </a:rPr>
              <a:t>The proposed approach reduces manual effort and supports early detection of skin diseases, making it a valuable tool for clinical decision support.</a:t>
            </a:r>
          </a:p>
          <a:p>
            <a:pPr>
              <a:defRPr lang="en-US" sz="1400" dirty="0"/>
            </a:pPr>
            <a:endParaRPr lang="en-US" dirty="0">
              <a:latin typeface="Times New Roman"/>
            </a:endParaRPr>
          </a:p>
        </p:txBody>
      </p:sp>
    </p:spTree>
    <p:extLst>
      <p:ext uri="{81A68350-4A68-4039-B37A-75351A79E04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Title 1">
            <a:extLst>
              <a:ext uri="{14039924-0F42-43A9-9CD2-31B98E9238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D4AC63C-C61A-488B-844F-D5FC59C3322F}"/>
              </a:ext>
            </a:extLst>
          </p:cNvPr>
          <p:cNvSpPr>
            <a:spLocks noGrp="1"/>
          </p:cNvSpPr>
          <p:nvPr>
            <p:ph type="title"/>
          </p:nvPr>
        </p:nvSpPr>
        <p:spPr/>
        <p:txBody>
          <a:bodyPr rtlCol="0"/>
          <a:lstStyle/>
          <a:p>
            <a:r>
              <a:rPr lang="en-US" sz="2800" b="0" dirty="0">
                <a:latin typeface="Times New Roman"/>
              </a:rPr>
              <a:t>FUTURE ENHANCEMENTS</a:t>
            </a:r>
          </a:p>
        </p:txBody>
      </p:sp>
      <p:sp>
        <p:nvSpPr>
          <p:cNvPr id="3" name="Text Box 2">
            <a:extLst>
              <a:ext uri="{1CA1324C-0154-4F93-B73C-BE3ED0C87C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DE52F1A-3646-4CAC-A951-AD73B946B5C3}"/>
              </a:ext>
            </a:extLst>
          </p:cNvPr>
          <p:cNvSpPr txBox="1"/>
          <p:nvPr/>
        </p:nvSpPr>
        <p:spPr>
          <a:xfrm>
            <a:off x="457200" y="1417634"/>
            <a:ext cx="8229600" cy="2681502"/>
          </a:xfrm>
          <a:prstGeom prst="rect">
            <a:avLst/>
          </a:prstGeom>
        </p:spPr>
        <p:txBody>
          <a:bodyPr lIns="95250" tIns="47625" rIns="95250" bIns="47625" rtlCol="0" anchor="t">
            <a:spAutoFit/>
          </a:bodyPr>
          <a:lstStyle/>
          <a:p>
            <a:pPr>
              <a:defRPr lang="en-US" sz="1400" dirty="0"/>
            </a:pPr>
            <a:br>
              <a:rPr lang="en-US" dirty="0">
                <a:latin typeface="Times New Roman"/>
              </a:rPr>
            </a:br>
            <a:r>
              <a:rPr lang="en-US" sz="1400" dirty="0">
                <a:latin typeface="Times New Roman"/>
              </a:rPr>
              <a:t>❖  </a:t>
            </a:r>
            <a:r>
              <a:rPr lang="en-US" dirty="0">
                <a:latin typeface="Times New Roman"/>
              </a:rPr>
              <a:t>Extend HHO optimization to deep network architecture selection</a:t>
            </a:r>
            <a:br>
              <a:rPr lang="en-US" dirty="0">
                <a:latin typeface="Times New Roman"/>
              </a:rPr>
            </a:br>
            <a:br>
              <a:rPr lang="en-US" dirty="0">
                <a:latin typeface="Times New Roman"/>
              </a:rPr>
            </a:br>
            <a:r>
              <a:rPr lang="en-US" sz="1400" dirty="0">
                <a:latin typeface="Times New Roman"/>
              </a:rPr>
              <a:t>❖  </a:t>
            </a:r>
            <a:r>
              <a:rPr lang="en-US" dirty="0">
                <a:latin typeface="Times New Roman"/>
              </a:rPr>
              <a:t>Integration with mobile and web-based diagnostic platforms</a:t>
            </a:r>
            <a:br>
              <a:rPr lang="en-US" dirty="0">
                <a:latin typeface="Times New Roman"/>
              </a:rPr>
            </a:br>
            <a:br>
              <a:rPr lang="en-US" dirty="0">
                <a:latin typeface="Times New Roman"/>
              </a:rPr>
            </a:br>
            <a:r>
              <a:rPr lang="en-US" sz="1400" dirty="0">
                <a:latin typeface="Times New Roman"/>
              </a:rPr>
              <a:t>❖  </a:t>
            </a:r>
            <a:r>
              <a:rPr lang="en-US" dirty="0">
                <a:latin typeface="Times New Roman"/>
              </a:rPr>
              <a:t>Multi-class skin disease classification</a:t>
            </a:r>
            <a:br>
              <a:rPr lang="en-US" dirty="0">
                <a:latin typeface="Times New Roman"/>
              </a:rPr>
            </a:br>
            <a:br>
              <a:rPr lang="en-US" dirty="0">
                <a:latin typeface="Times New Roman"/>
              </a:rPr>
            </a:br>
            <a:r>
              <a:rPr lang="en-US" sz="1400" dirty="0">
                <a:latin typeface="Times New Roman"/>
              </a:rPr>
              <a:t>❖  </a:t>
            </a:r>
            <a:r>
              <a:rPr lang="en-US" dirty="0">
                <a:latin typeface="Times New Roman"/>
              </a:rPr>
              <a:t>Hybrid optimization using HHO with other metaheuristic algorithms</a:t>
            </a:r>
            <a:br>
              <a:rPr lang="en-US" dirty="0">
                <a:latin typeface="Times New Roman"/>
              </a:rPr>
            </a:br>
            <a:br>
              <a:rPr lang="en-US" dirty="0">
                <a:latin typeface="Times New Roman"/>
              </a:rPr>
            </a:br>
            <a:r>
              <a:rPr lang="en-US" sz="1400" dirty="0">
                <a:latin typeface="Times New Roman"/>
              </a:rPr>
              <a:t>❖  </a:t>
            </a:r>
            <a:r>
              <a:rPr lang="en-US" dirty="0">
                <a:latin typeface="Times New Roman"/>
              </a:rPr>
              <a:t>Explainable AI techniques for medical decision transparency</a:t>
            </a:r>
            <a:br>
              <a:rPr lang="en-US" dirty="0">
                <a:latin typeface="Times New Roman"/>
              </a:rPr>
            </a:br>
            <a:br>
              <a:rPr lang="en-US" dirty="0">
                <a:latin typeface="Times New Roman"/>
              </a:rPr>
            </a:br>
            <a:r>
              <a:rPr lang="en-US" sz="1400" dirty="0">
                <a:latin typeface="Times New Roman"/>
              </a:rPr>
              <a:t>❖  </a:t>
            </a:r>
            <a:r>
              <a:rPr lang="en-US" dirty="0">
                <a:latin typeface="Times New Roman"/>
              </a:rPr>
              <a:t>Real-time image capture and diagnosis using IoT devices</a:t>
            </a:r>
          </a:p>
        </p:txBody>
      </p:sp>
    </p:spTree>
    <p:extLst>
      <p:ext uri="{7C2FC872-A5E1-4F3D-837D-ECF751372A4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le 1">
            <a:extLst>
              <a:ext uri="{FAE451E6-B50E-4CD2-ADA6-531C4326D8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6B96EE-A31E-4560-885F-A463C587B552}"/>
              </a:ext>
            </a:extLst>
          </p:cNvPr>
          <p:cNvSpPr>
            <a:spLocks noGrp="1"/>
          </p:cNvSpPr>
          <p:nvPr>
            <p:ph type="title"/>
          </p:nvPr>
        </p:nvSpPr>
        <p:spPr/>
        <p:txBody>
          <a:bodyPr rtlCol="0"/>
          <a:lstStyle/>
          <a:p>
            <a:r>
              <a:rPr lang="en-US" sz="2800" dirty="0">
                <a:latin typeface="Times New Roman"/>
              </a:rPr>
              <a:t>OBJECTIVE</a:t>
            </a:r>
          </a:p>
        </p:txBody>
      </p:sp>
      <p:sp>
        <p:nvSpPr>
          <p:cNvPr id="3" name="Text Box 2">
            <a:extLst>
              <a:ext uri="{60A7AB6D-D3C2-48D0-9161-631B1785A7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C1F213-E4D3-481F-8806-AC94E8DC939D}"/>
              </a:ext>
            </a:extLst>
          </p:cNvPr>
          <p:cNvSpPr txBox="1"/>
          <p:nvPr/>
        </p:nvSpPr>
        <p:spPr>
          <a:xfrm>
            <a:off x="457200" y="1508560"/>
            <a:ext cx="8229600" cy="3327834"/>
          </a:xfrm>
          <a:prstGeom prst="rect">
            <a:avLst/>
          </a:prstGeom>
        </p:spPr>
        <p:txBody>
          <a:bodyPr lIns="95250" tIns="47625" rIns="95250" bIns="47625" rtlCol="0" anchor="t">
            <a:spAutoFit/>
          </a:bodyPr>
          <a:lstStyle/>
          <a:p>
            <a:pPr algn="l" rtl="0">
              <a:lnSpc>
                <a:spcPct val="100000"/>
              </a:lnSpc>
              <a:spcBef>
                <a:spcPts val="0"/>
              </a:spcBef>
              <a:spcAft>
                <a:spcPts val="0"/>
              </a:spcAft>
              <a:defRPr lang="en-US" sz="1400" dirty="0"/>
            </a:pPr>
            <a:endParaRPr sz="1400" dirty="0"/>
          </a:p>
          <a:p>
            <a:pPr algn="l" rtl="0">
              <a:lnSpc>
                <a:spcPct val="100000"/>
              </a:lnSpc>
              <a:spcBef>
                <a:spcPts val="0"/>
              </a:spcBef>
              <a:spcAft>
                <a:spcPts val="0"/>
              </a:spcAft>
              <a:defRPr lang="en-US" sz="1400" dirty="0"/>
            </a:pPr>
            <a:r>
              <a:rPr lang="en-US" sz="1400" b="0" dirty="0">
                <a:solidFill>
                  <a:schemeClr val="tx1"/>
                </a:solidFill>
                <a:latin typeface="Times New Roman"/>
              </a:rPr>
              <a:t>❖ Develop an automated, highly accurate AI-based system for </a:t>
            </a:r>
            <a:r>
              <a:rPr lang="en-US" sz="1400" b="0" dirty="0" err="1">
                <a:solidFill>
                  <a:schemeClr val="tx1"/>
                </a:solidFill>
                <a:latin typeface="Times New Roman"/>
              </a:rPr>
              <a:t>askin</a:t>
            </a:r>
            <a:r>
              <a:rPr lang="en-US" sz="1400" b="0" dirty="0">
                <a:solidFill>
                  <a:schemeClr val="tx1"/>
                </a:solidFill>
                <a:latin typeface="Times New Roman"/>
              </a:rPr>
              <a:t> cancer detection and multi-class lesion classification </a:t>
            </a:r>
          </a:p>
          <a:p>
            <a:pPr algn="l" rtl="0">
              <a:lnSpc>
                <a:spcPct val="100000"/>
              </a:lnSpc>
              <a:spcBef>
                <a:spcPts val="0"/>
              </a:spcBef>
              <a:spcAft>
                <a:spcPts val="0"/>
              </a:spcAft>
              <a:defRPr lang="en-US" sz="1400" dirty="0"/>
            </a:pPr>
            <a:br>
              <a:rPr lang="en-US" sz="1400" b="0" dirty="0">
                <a:solidFill>
                  <a:schemeClr val="tx1"/>
                </a:solidFill>
                <a:latin typeface="Times New Roman"/>
              </a:rPr>
            </a:br>
            <a:r>
              <a:rPr lang="en-US" sz="1400" b="0" dirty="0">
                <a:solidFill>
                  <a:schemeClr val="tx1"/>
                </a:solidFill>
                <a:latin typeface="Times New Roman"/>
              </a:rPr>
              <a:t>❖ Implement Enhanced Harris Hawk Optimization to substantially improve CNN training efficiency and model accuracy beyond baseline approaches                                 </a:t>
            </a:r>
          </a:p>
          <a:p>
            <a:pPr algn="l" rtl="0">
              <a:lnSpc>
                <a:spcPct val="100000"/>
              </a:lnSpc>
              <a:spcBef>
                <a:spcPts val="0"/>
              </a:spcBef>
              <a:spcAft>
                <a:spcPts val="0"/>
              </a:spcAft>
              <a:defRPr lang="en-US" sz="1400" dirty="0"/>
            </a:pPr>
            <a:br>
              <a:rPr lang="en-US" sz="1400" b="0" dirty="0">
                <a:solidFill>
                  <a:schemeClr val="tx1"/>
                </a:solidFill>
                <a:latin typeface="Times New Roman"/>
              </a:rPr>
            </a:br>
            <a:r>
              <a:rPr lang="en-US" sz="1400" b="0" dirty="0">
                <a:solidFill>
                  <a:schemeClr val="tx1"/>
                </a:solidFill>
                <a:latin typeface="Times New Roman"/>
              </a:rPr>
              <a:t>❖  Achieve target classification accuracy of 95-98% on diverse </a:t>
            </a:r>
            <a:r>
              <a:rPr lang="en-US" sz="1400" b="0" dirty="0" err="1">
                <a:solidFill>
                  <a:schemeClr val="tx1"/>
                </a:solidFill>
                <a:latin typeface="Times New Roman"/>
              </a:rPr>
              <a:t>dermoscopic</a:t>
            </a:r>
            <a:r>
              <a:rPr lang="en-US" sz="1400" b="0" dirty="0">
                <a:solidFill>
                  <a:schemeClr val="tx1"/>
                </a:solidFill>
                <a:latin typeface="Times New Roman"/>
              </a:rPr>
              <a:t> skin lesion images </a:t>
            </a:r>
          </a:p>
          <a:p>
            <a:pPr algn="l" rtl="0">
              <a:lnSpc>
                <a:spcPct val="100000"/>
              </a:lnSpc>
              <a:spcBef>
                <a:spcPts val="0"/>
              </a:spcBef>
              <a:spcAft>
                <a:spcPts val="0"/>
              </a:spcAft>
              <a:defRPr lang="en-US" sz="1400" dirty="0"/>
            </a:pPr>
            <a:br>
              <a:rPr lang="en-US" sz="1400" b="0" dirty="0">
                <a:solidFill>
                  <a:schemeClr val="tx1"/>
                </a:solidFill>
                <a:latin typeface="Times New Roman"/>
              </a:rPr>
            </a:br>
            <a:r>
              <a:rPr lang="en-US" sz="1400" b="0" dirty="0">
                <a:solidFill>
                  <a:schemeClr val="tx1"/>
                </a:solidFill>
                <a:latin typeface="Times New Roman"/>
              </a:rPr>
              <a:t>❖  Provide clinically interpretable predictions through explainable AI techniques enabling physician understanding</a:t>
            </a:r>
          </a:p>
          <a:p>
            <a:pPr algn="l" rtl="0">
              <a:lnSpc>
                <a:spcPct val="100000"/>
              </a:lnSpc>
              <a:spcBef>
                <a:spcPts val="0"/>
              </a:spcBef>
              <a:spcAft>
                <a:spcPts val="0"/>
              </a:spcAft>
              <a:defRPr lang="en-US" sz="1400" dirty="0"/>
            </a:pPr>
            <a:br>
              <a:rPr lang="en-US" sz="1400" b="0" dirty="0">
                <a:solidFill>
                  <a:schemeClr val="tx1"/>
                </a:solidFill>
                <a:latin typeface="Times New Roman"/>
              </a:rPr>
            </a:br>
            <a:r>
              <a:rPr lang="en-US" sz="1400" b="0" dirty="0">
                <a:solidFill>
                  <a:schemeClr val="tx1"/>
                </a:solidFill>
                <a:latin typeface="Times New Roman"/>
              </a:rPr>
              <a:t>❖  Create accessible, user-friendly deployment interfaces (web and mobile) suitable for clinical integration </a:t>
            </a:r>
          </a:p>
          <a:p>
            <a:pPr algn="l" rtl="0">
              <a:lnSpc>
                <a:spcPct val="100000"/>
              </a:lnSpc>
              <a:spcBef>
                <a:spcPts val="0"/>
              </a:spcBef>
              <a:spcAft>
                <a:spcPts val="0"/>
              </a:spcAft>
              <a:defRPr lang="en-US" sz="1400" dirty="0"/>
            </a:pPr>
            <a:br>
              <a:rPr lang="en-US" sz="1400" b="0" dirty="0">
                <a:solidFill>
                  <a:schemeClr val="tx1"/>
                </a:solidFill>
                <a:latin typeface="Times New Roman"/>
              </a:rPr>
            </a:br>
            <a:r>
              <a:rPr lang="en-US" sz="1400" b="0" dirty="0">
                <a:solidFill>
                  <a:schemeClr val="tx1"/>
                </a:solidFill>
                <a:latin typeface="Times New Roman"/>
              </a:rPr>
              <a:t>❖  Enable remote expert-level diagnosis through telemedicine platforms for underserved populations</a:t>
            </a:r>
          </a:p>
        </p:txBody>
      </p:sp>
    </p:spTree>
    <p:extLst>
      <p:ext uri="{D704C7FE-237D-4B7A-8466-E91269CD1B3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Text Box 2">
            <a:extLst>
              <a:ext uri="{1C4A0E6C-0E3B-4DA3-9BEF-3024801DBDC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385692-A45C-4A51-9083-245A0E3EDD5F}"/>
              </a:ext>
            </a:extLst>
          </p:cNvPr>
          <p:cNvSpPr txBox="1"/>
          <p:nvPr/>
        </p:nvSpPr>
        <p:spPr>
          <a:xfrm>
            <a:off x="2711529" y="2338025"/>
            <a:ext cx="3487816" cy="765638"/>
          </a:xfrm>
          <a:prstGeom prst="rect">
            <a:avLst/>
          </a:prstGeom>
        </p:spPr>
        <p:txBody>
          <a:bodyPr lIns="95250" tIns="47625" rIns="95250" bIns="47625" rtlCol="0" anchor="t">
            <a:spAutoFit/>
          </a:bodyPr>
          <a:lstStyle/>
          <a:p>
            <a:pPr marL="0" indent="0" algn="ctr">
              <a:buNone/>
              <a:defRPr lang="en-US" sz="1400" dirty="0"/>
            </a:pPr>
            <a:r>
              <a:rPr lang="en-US" sz="4400" b="1" dirty="0">
                <a:latin typeface="+mj-lt"/>
              </a:rPr>
              <a:t>THANK YOU</a:t>
            </a:r>
          </a:p>
        </p:txBody>
      </p:sp>
    </p:spTree>
    <p:extLst>
      <p:ext uri="{4E1134D4-94E1-472B-BFD7-8B44DA47F40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le 1">
            <a:extLst>
              <a:ext uri="{83D1AD20-12F0-49E6-BBF0-3E746A0D6A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59548F-8D78-4DBD-B830-63C32B3041B0}"/>
              </a:ext>
            </a:extLst>
          </p:cNvPr>
          <p:cNvSpPr>
            <a:spLocks noGrp="1"/>
          </p:cNvSpPr>
          <p:nvPr>
            <p:ph type="title"/>
          </p:nvPr>
        </p:nvSpPr>
        <p:spPr/>
        <p:txBody>
          <a:bodyPr rtlCol="0"/>
          <a:lstStyle/>
          <a:p>
            <a:r>
              <a:rPr lang="en-US" sz="2800" dirty="0">
                <a:latin typeface="Times New Roman"/>
              </a:rPr>
              <a:t>LITERATURE SURVEY</a:t>
            </a:r>
          </a:p>
        </p:txBody>
      </p:sp>
      <p:sp>
        <p:nvSpPr>
          <p:cNvPr id="3" name="Text Box 2">
            <a:extLst>
              <a:ext uri="{812081E8-FDFE-4915-9A92-CA0C6AF8F9A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5F101E-6DF3-43DC-9898-667DD60F8BC1}"/>
              </a:ext>
            </a:extLst>
          </p:cNvPr>
          <p:cNvSpPr txBox="1"/>
          <p:nvPr/>
        </p:nvSpPr>
        <p:spPr>
          <a:xfrm>
            <a:off x="3050226" y="2454589"/>
            <a:ext cx="1905000" cy="308551"/>
          </a:xfrm>
          <a:prstGeom prst="rect">
            <a:avLst/>
          </a:prstGeom>
        </p:spPr>
        <p:txBody>
          <a:bodyPr lIns="95250" tIns="47625" rIns="95250" bIns="47625" rtlCol="0" anchor="t">
            <a:spAutoFit/>
          </a:bodyPr>
          <a:lstStyle/>
          <a:p>
            <a:pPr>
              <a:defRPr lang="en-US" sz="1400" dirty="0"/>
            </a:pPr>
            <a:endParaRPr lang="en-US" dirty="0"/>
          </a:p>
        </p:txBody>
      </p:sp>
      <p:pic>
        <p:nvPicPr>
          <p:cNvPr id="4" name="Image 3">
            <a:extLst>
              <a:ext uri="{DF922805-6AC6-4492-B350-E2531DBD345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CCF93E-3E58-424F-AFBB-E934DBF4D57E}"/>
              </a:ext>
            </a:extLst>
          </p:cNvPr>
          <p:cNvPicPr>
            <a:picLocks noChangeAspect="1"/>
          </p:cNvPicPr>
          <p:nvPr/>
        </p:nvPicPr>
        <p:blipFill>
          <a:blip r:embed="rId2"/>
          <a:stretch>
            <a:fillRect/>
          </a:stretch>
        </p:blipFill>
        <p:spPr>
          <a:xfrm>
            <a:off x="889101" y="1131989"/>
            <a:ext cx="7346384" cy="5628722"/>
          </a:xfrm>
          <a:prstGeom prst="rect">
            <a:avLst/>
          </a:prstGeom>
          <a:noFill/>
        </p:spPr>
      </p:pic>
    </p:spTree>
    <p:extLst>
      <p:ext uri="{BA3E26BC-D85A-4B03-B661-ADEFC415779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le 1">
            <a:extLst>
              <a:ext uri="{E2E8DF60-6EBB-486A-8FE2-D402DB79BC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D8CD72-4283-4FE7-A616-3779D309C291}"/>
              </a:ext>
            </a:extLst>
          </p:cNvPr>
          <p:cNvSpPr>
            <a:spLocks noGrp="1"/>
          </p:cNvSpPr>
          <p:nvPr>
            <p:ph type="title"/>
          </p:nvPr>
        </p:nvSpPr>
        <p:spPr/>
        <p:txBody>
          <a:bodyPr rtlCol="0"/>
          <a:lstStyle/>
          <a:p>
            <a:r>
              <a:rPr lang="en-US" sz="2800" dirty="0">
                <a:latin typeface="Times New Roman"/>
              </a:rPr>
              <a:t>PROBLEM STATEMENT</a:t>
            </a:r>
          </a:p>
        </p:txBody>
      </p:sp>
      <p:sp>
        <p:nvSpPr>
          <p:cNvPr id="3" name="Text Box 2">
            <a:extLst>
              <a:ext uri="{ED4EACE6-2993-4938-915E-A2F14EA435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9E57F9-6FBD-466E-8D89-3C7DD534E2BB}"/>
              </a:ext>
            </a:extLst>
          </p:cNvPr>
          <p:cNvSpPr txBox="1"/>
          <p:nvPr/>
        </p:nvSpPr>
        <p:spPr>
          <a:xfrm>
            <a:off x="457200" y="1518275"/>
            <a:ext cx="8324754" cy="2681503"/>
          </a:xfrm>
          <a:prstGeom prst="rect">
            <a:avLst/>
          </a:prstGeom>
        </p:spPr>
        <p:txBody>
          <a:bodyPr lIns="95250" tIns="47625" rIns="95250" bIns="47625" rtlCol="0" anchor="t">
            <a:spAutoFit/>
          </a:bodyPr>
          <a:lstStyle/>
          <a:p>
            <a:pPr>
              <a:defRPr lang="en-US" sz="1400" dirty="0"/>
            </a:pP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Skin cancer is one of the most dangerous forms of cancer due to its rapid growth and high mortality rate if not detected early.</a:t>
            </a:r>
            <a:br>
              <a:rPr lang="en-US" sz="1400"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Manual diagnosis of skin lesions requires expert dermatologists and advanced medical infrastructure.</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In many regions, early-stage skin cancer goes undetected due to lack of specialists and delayed diagnosis.</a:t>
            </a:r>
            <a:br>
              <a:rPr lang="en-US" sz="1400"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There is a need for an automated system that can analyze skin lesion images and assist in early detection with high accuracy.</a:t>
            </a:r>
            <a:br>
              <a:rPr lang="en-US" sz="1400"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project aims to develop a computer-aided skin cancer detection system using image processing and machine learning techniques.</a:t>
            </a:r>
          </a:p>
        </p:txBody>
      </p:sp>
    </p:spTree>
    <p:extLst>
      <p:ext uri="{7BACBDA0-83F1-455B-A28C-B8321D754A3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2D54436D-A6E5-4930-B2AE-73FF903B0A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DDAB14-4D68-4CB7-B53F-94AAC48CC74F}"/>
              </a:ext>
            </a:extLst>
          </p:cNvPr>
          <p:cNvSpPr>
            <a:spLocks noGrp="1"/>
          </p:cNvSpPr>
          <p:nvPr>
            <p:ph type="title"/>
          </p:nvPr>
        </p:nvSpPr>
        <p:spPr/>
        <p:txBody>
          <a:bodyPr rtlCol="0"/>
          <a:lstStyle/>
          <a:p>
            <a:r>
              <a:rPr lang="en-US" sz="2800" dirty="0">
                <a:latin typeface="Times New Roman"/>
              </a:rPr>
              <a:t>EXISTING SYSTEM</a:t>
            </a:r>
          </a:p>
        </p:txBody>
      </p:sp>
      <p:sp>
        <p:nvSpPr>
          <p:cNvPr id="3" name="Text Box 2">
            <a:extLst>
              <a:ext uri="{FF8226E8-D530-4928-BF1E-12077B46EF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E37209-7B94-467E-B7B0-1BAB6D9E34A8}"/>
              </a:ext>
            </a:extLst>
          </p:cNvPr>
          <p:cNvSpPr txBox="1"/>
          <p:nvPr/>
        </p:nvSpPr>
        <p:spPr>
          <a:xfrm>
            <a:off x="457200" y="1407918"/>
            <a:ext cx="8229600" cy="3758721"/>
          </a:xfrm>
          <a:prstGeom prst="rect">
            <a:avLst/>
          </a:prstGeom>
        </p:spPr>
        <p:txBody>
          <a:bodyPr lIns="95250" tIns="47625" rIns="95250" bIns="47625" rtlCol="0" anchor="t">
            <a:spAutoFit/>
          </a:bodyPr>
          <a:lstStyle/>
          <a:p>
            <a:pPr>
              <a:defRPr lang="en-US" sz="1400" dirty="0"/>
            </a:pPr>
            <a:r>
              <a:rPr lang="en-US" b="1" dirty="0">
                <a:latin typeface="Times New Roman" panose="02020603050405020304" pitchFamily="18" charset="0"/>
                <a:cs typeface="Times New Roman" panose="02020603050405020304" pitchFamily="18" charset="0"/>
              </a:rPr>
              <a:t>Skin cancer detection is primarily performed through:</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Visual inspection by dermatologists.</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Dermoscopic</a:t>
            </a:r>
            <a:r>
              <a:rPr lang="en-US" dirty="0">
                <a:latin typeface="Times New Roman" panose="02020603050405020304" pitchFamily="18" charset="0"/>
                <a:cs typeface="Times New Roman" panose="02020603050405020304" pitchFamily="18" charset="0"/>
              </a:rPr>
              <a:t> examination of skin lesions.</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Biopsy and laboratory-based histopathological analysis.</a:t>
            </a:r>
          </a:p>
          <a:p>
            <a:pPr>
              <a:defRPr lang="en-US" sz="1400" dirty="0"/>
            </a:pPr>
            <a:endParaRPr lang="en-US" dirty="0">
              <a:latin typeface="Times New Roman" panose="02020603050405020304" pitchFamily="18" charset="0"/>
              <a:cs typeface="Times New Roman" panose="02020603050405020304" pitchFamily="18" charset="0"/>
            </a:endParaRPr>
          </a:p>
          <a:p>
            <a:pPr>
              <a:defRPr lang="en-US" sz="1400" dirty="0"/>
            </a:pP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Some existing computer-aided systems use:</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Manual feature extraction techniques.</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Traditional image processing methods.</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Rule-based or basic machine learning classifiers.</a:t>
            </a:r>
          </a:p>
        </p:txBody>
      </p:sp>
    </p:spTree>
    <p:extLst>
      <p:ext uri="{FC071467-E6F9-4693-90DC-2A27D90307C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itle 1">
            <a:extLst>
              <a:ext uri="{13FE8F9A-624B-4796-A4D4-BECCF27D61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D3F1F7-1D16-4588-BD12-BB9439F7C9CB}"/>
              </a:ext>
            </a:extLst>
          </p:cNvPr>
          <p:cNvSpPr>
            <a:spLocks noGrp="1"/>
          </p:cNvSpPr>
          <p:nvPr>
            <p:ph type="title"/>
          </p:nvPr>
        </p:nvSpPr>
        <p:spPr/>
        <p:txBody>
          <a:bodyPr rtlCol="0"/>
          <a:lstStyle/>
          <a:p>
            <a:r>
              <a:rPr lang="en-US" sz="2800" dirty="0">
                <a:latin typeface="Times New Roman"/>
              </a:rPr>
              <a:t>EXISTING SYSTEM LIMITATIONS</a:t>
            </a:r>
          </a:p>
        </p:txBody>
      </p:sp>
      <p:sp>
        <p:nvSpPr>
          <p:cNvPr id="3" name="Text Box 2">
            <a:extLst>
              <a:ext uri="{2A6A9509-5E8D-4DAF-8A3C-E5862F48C0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CBC075-30D8-4B26-AFB1-B1BC6AFB0E0E}"/>
              </a:ext>
            </a:extLst>
          </p:cNvPr>
          <p:cNvSpPr txBox="1"/>
          <p:nvPr/>
        </p:nvSpPr>
        <p:spPr>
          <a:xfrm>
            <a:off x="457200" y="1590046"/>
            <a:ext cx="8229600" cy="2466060"/>
          </a:xfrm>
          <a:prstGeom prst="rect">
            <a:avLst/>
          </a:prstGeom>
        </p:spPr>
        <p:txBody>
          <a:bodyPr lIns="95250" tIns="47625" rIns="95250" bIns="47625" rtlCol="0" anchor="t">
            <a:spAutoFit/>
          </a:bodyPr>
          <a:lstStyle/>
          <a:p>
            <a:pPr>
              <a:defRPr lang="en-US" sz="1400" dirty="0"/>
            </a:pP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Diagnosis depends heavily on the dermatologist’s experience and subjective judgment.</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Manual analysis is time-consuming and not feasible for mass screening.</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Biopsy procedures are invasive, painful, and expensive.</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Traditional systems require handcrafted features, which may not capture complex lesion patterns.</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Limited accuracy in detecting early-stage melanoma.</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Lack of real-time and automated decision support.</a:t>
            </a:r>
          </a:p>
        </p:txBody>
      </p:sp>
    </p:spTree>
    <p:extLst>
      <p:ext uri="{9436D4E6-108E-41E0-8062-4E16748A50E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le 1">
            <a:extLst>
              <a:ext uri="{2484D700-BC77-4F8D-9CC6-8A73B60E97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54AFA3E-4EE4-49C0-A6EC-8D810B33EBAF}"/>
              </a:ext>
            </a:extLst>
          </p:cNvPr>
          <p:cNvSpPr>
            <a:spLocks noGrp="1"/>
          </p:cNvSpPr>
          <p:nvPr>
            <p:ph type="title"/>
          </p:nvPr>
        </p:nvSpPr>
        <p:spPr/>
        <p:txBody>
          <a:bodyPr rtlCol="0">
            <a:noAutofit/>
          </a:bodyPr>
          <a:lstStyle/>
          <a:p>
            <a:r>
              <a:rPr lang="en-US" sz="2800" dirty="0">
                <a:latin typeface="Times New Roman"/>
              </a:rPr>
              <a:t>DISADVANTAGES OF EXISTING SYSTEM</a:t>
            </a:r>
          </a:p>
        </p:txBody>
      </p:sp>
      <p:sp>
        <p:nvSpPr>
          <p:cNvPr id="3" name="Text Box 2">
            <a:extLst>
              <a:ext uri="{D68FFE57-B481-490C-999B-F5575AFFE8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ACC9CE-D2D6-4692-8029-F04BC25D91CE}"/>
              </a:ext>
            </a:extLst>
          </p:cNvPr>
          <p:cNvSpPr txBox="1"/>
          <p:nvPr/>
        </p:nvSpPr>
        <p:spPr>
          <a:xfrm>
            <a:off x="457200" y="1417634"/>
            <a:ext cx="8229600" cy="2466060"/>
          </a:xfrm>
          <a:prstGeom prst="rect">
            <a:avLst/>
          </a:prstGeom>
        </p:spPr>
        <p:txBody>
          <a:bodyPr lIns="95250" tIns="47625" rIns="95250" bIns="47625" rtlCol="0" anchor="t">
            <a:spAutoFit/>
          </a:bodyPr>
          <a:lstStyle/>
          <a:p>
            <a:pPr>
              <a:defRPr lang="en-US" sz="1400" dirty="0"/>
            </a:pP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High cost of medical consultation and laboratory testing.</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Delays in diagnosis increase the risk of cancer progression.</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Human errors and inter-observer variability affect reliability.</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Not accessible in rural or remote areas.</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Existing CAD systems have limited scalability and adaptability.</a:t>
            </a:r>
            <a:br>
              <a:rPr lang="en-US" dirty="0">
                <a:latin typeface="Times New Roman" panose="02020603050405020304" pitchFamily="18" charset="0"/>
                <a:cs typeface="Times New Roman" panose="02020603050405020304" pitchFamily="18" charset="0"/>
              </a:rPr>
            </a:br>
            <a:br>
              <a:rPr lang="en-US" sz="1400"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Poor generalization across different skin tones and lighting conditions</a:t>
            </a:r>
          </a:p>
        </p:txBody>
      </p:sp>
    </p:spTree>
    <p:extLst>
      <p:ext uri="{0200550A-9ADA-46BA-8E02-A9CA4430EAD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936380717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2107</Words>
  <Application>Microsoft Office PowerPoint</Application>
  <PresentationFormat>On-screen Show (4:3)</PresentationFormat>
  <Paragraphs>123</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Calibri</vt:lpstr>
      <vt:lpstr>Times New Roman</vt:lpstr>
      <vt:lpstr>Arial</vt:lpstr>
      <vt:lpstr>Office Theme</vt:lpstr>
      <vt:lpstr>           SIDDARTHA INSTITUTE OF SCIENCE AND TECHNOLOGY (AUTONOMOUS)</vt:lpstr>
      <vt:lpstr>ABSTRACT</vt:lpstr>
      <vt:lpstr>INTRODUCTION</vt:lpstr>
      <vt:lpstr>OBJECTIVE</vt:lpstr>
      <vt:lpstr>LITERATURE SURVEY</vt:lpstr>
      <vt:lpstr>PROBLEM STATEMENT</vt:lpstr>
      <vt:lpstr>EXISTING SYSTEM</vt:lpstr>
      <vt:lpstr>EXISTING SYSTEM LIMITATIONS</vt:lpstr>
      <vt:lpstr>DISADVANTAGES OF EXISTING SYSTEM</vt:lpstr>
      <vt:lpstr>PROPOSED SYSTEM</vt:lpstr>
      <vt:lpstr>ADVANTAGES OF PROPOSED SYSTEM</vt:lpstr>
      <vt:lpstr>SYSTEM REQUIREMENTS</vt:lpstr>
      <vt:lpstr>SYSTEM REQUIREMENTS</vt:lpstr>
      <vt:lpstr>BLOCK DIAGRAM</vt:lpstr>
      <vt:lpstr>MODULES</vt:lpstr>
      <vt:lpstr>MODULES</vt:lpstr>
      <vt:lpstr>MODULES</vt:lpstr>
      <vt:lpstr>ALGORHITMS</vt:lpstr>
      <vt:lpstr>ALGORHITMS</vt:lpstr>
      <vt:lpstr>ALGORHITMS</vt:lpstr>
      <vt:lpstr>ALGORHITMS</vt:lpstr>
      <vt:lpstr>ALGORHITMS</vt:lpstr>
      <vt:lpstr>PowerPoint Presentation</vt:lpstr>
      <vt:lpstr>PowerPoint Presentation</vt:lpstr>
      <vt:lpstr>PowerPoint Presentation</vt:lpstr>
      <vt:lpstr>PowerPoint Presentation</vt:lpstr>
      <vt:lpstr>PowerPoint Presentation</vt:lpstr>
      <vt:lpstr>RESULT</vt:lpstr>
      <vt:lpstr>RESULT</vt:lpstr>
      <vt:lpstr>RESULT</vt:lpstr>
      <vt:lpstr>RESULT</vt:lpstr>
      <vt:lpstr>RESULT</vt:lpstr>
      <vt:lpstr>RESULT</vt:lpstr>
      <vt:lpstr>RESULT</vt:lpstr>
      <vt:lpstr>RESULT</vt:lpstr>
      <vt:lpstr>RESULT</vt:lpstr>
      <vt:lpstr>RESULT</vt:lpstr>
      <vt:lpstr>CONCLUSION</vt:lpstr>
      <vt:lpstr>FUTURE ENHANCEMENTS</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vikas chennarapu</dc:creator>
  <cp:lastModifiedBy>vikas chennarapu</cp:lastModifiedBy>
  <cp:revision>2</cp:revision>
  <dcterms:created xsi:type="dcterms:W3CDTF">2026-01-06T09:09:06Z</dcterms:created>
  <dcterms:modified xsi:type="dcterms:W3CDTF">2026-01-25T18:06:03Z</dcterms:modified>
</cp:coreProperties>
</file>